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032" r:id="rId6"/>
    <p:sldId id="269" r:id="rId7"/>
    <p:sldId id="260" r:id="rId8"/>
    <p:sldId id="272" r:id="rId9"/>
    <p:sldId id="261" r:id="rId10"/>
    <p:sldId id="262" r:id="rId11"/>
    <p:sldId id="273" r:id="rId12"/>
    <p:sldId id="264" r:id="rId13"/>
    <p:sldId id="2033" r:id="rId14"/>
    <p:sldId id="270" r:id="rId15"/>
    <p:sldId id="268" r:id="rId16"/>
  </p:sldIdLst>
  <p:sldSz cx="12192000" cy="6858000"/>
  <p:notesSz cx="7010400" cy="9296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qF6ZJ6oDVjxKsXuv1+UtLTJvx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7AE2B3-D52A-4C2E-ADEB-7301071EFE59}" v="134" dt="2023-08-14T16:05:32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81202" autoAdjust="0"/>
  </p:normalViewPr>
  <p:slideViewPr>
    <p:cSldViewPr snapToGrid="0">
      <p:cViewPr varScale="1">
        <p:scale>
          <a:sx n="162" d="100"/>
          <a:sy n="162" d="100"/>
        </p:scale>
        <p:origin x="1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customschemas.google.com/relationships/presentationmetadata" Target="meta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b" anchorCtr="0">
            <a:noAutofit/>
          </a:bodyPr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/>
            <a:r>
              <a:rPr lang="en-US" dirty="0"/>
              <a:t>Overall talk about what was interesting to me</a:t>
            </a:r>
            <a:endParaRPr dirty="0"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 defTabSz="931774">
              <a:defRPr/>
            </a:pPr>
            <a:r>
              <a:rPr lang="en-US" dirty="0"/>
              <a:t>Also put, did I achieve what I wanted 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talk about what was interesting to me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300" name="Google Shape;3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dirty="0"/>
              <a:t>What motivated me to the role: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Setting up problem for the summer</a:t>
            </a:r>
          </a:p>
          <a:p>
            <a:pPr marL="0" indent="0">
              <a:buFontTx/>
              <a:buNone/>
            </a:pPr>
            <a:endParaRPr lang="en-US" sz="1200" dirty="0"/>
          </a:p>
          <a:p>
            <a:pPr marL="0" indent="0">
              <a:buFontTx/>
              <a:buNone/>
            </a:pPr>
            <a:r>
              <a:rPr lang="en-US" sz="1200" dirty="0"/>
              <a:t>Focus of talk will be on the minimum viable baseline architecture</a:t>
            </a:r>
          </a:p>
          <a:p>
            <a:pPr marL="0" indent="0">
              <a:buFontTx/>
              <a:buNone/>
            </a:pPr>
            <a:endParaRPr lang="en-US" sz="1200" dirty="0"/>
          </a:p>
          <a:p>
            <a:pPr marL="0" indent="0">
              <a:buFontTx/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110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f8067012a_0_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/>
            <a:r>
              <a:rPr lang="en-US" dirty="0"/>
              <a:t>Difference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Simplified, off the shelf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Improved commercial models since proposal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Focus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building baseline focus on </a:t>
            </a:r>
            <a:r>
              <a:rPr lang="en-US" dirty="0" err="1"/>
              <a:t>sota</a:t>
            </a:r>
            <a:r>
              <a:rPr lang="en-US" dirty="0"/>
              <a:t> to compare Arclight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Difference between HAB, B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Clairfy</a:t>
            </a:r>
            <a:r>
              <a:rPr lang="en-US" dirty="0"/>
              <a:t> ARCLIGHT server </a:t>
            </a:r>
            <a:r>
              <a:rPr lang="en-US" dirty="0" err="1"/>
              <a:t>datasore</a:t>
            </a:r>
            <a:r>
              <a:rPr lang="en-US" dirty="0"/>
              <a:t> to just server</a:t>
            </a:r>
            <a:endParaRPr dirty="0"/>
          </a:p>
        </p:txBody>
      </p:sp>
      <p:sp>
        <p:nvSpPr>
          <p:cNvPr id="219" name="Google Shape;219;g25f8067012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1. You have a labeled in image, put it into front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919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f8067012a_0_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/>
            <a:r>
              <a:rPr lang="en-US" dirty="0"/>
              <a:t>Put output inside box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Need a way to host the models so they can do work, Triton Inference Server by NVidia is a good way to do that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Client interface (base client interface) acts as a super class boilerplate for connecting client to Triton </a:t>
            </a:r>
            <a:endParaRPr dirty="0"/>
          </a:p>
        </p:txBody>
      </p:sp>
      <p:sp>
        <p:nvSpPr>
          <p:cNvPr id="231" name="Google Shape;231;g25f8067012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8067012a_0_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/>
            <a:r>
              <a:rPr lang="en-US" dirty="0"/>
              <a:t>The recommended workflow is to host the inference results and the images within </a:t>
            </a:r>
            <a:r>
              <a:rPr lang="en-US" dirty="0" err="1"/>
              <a:t>fiftyone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Inference results is processed into </a:t>
            </a:r>
            <a:r>
              <a:rPr lang="en-US" dirty="0" err="1"/>
              <a:t>fiftyone</a:t>
            </a:r>
            <a:r>
              <a:rPr lang="en-US" dirty="0"/>
              <a:t> format, normalize to standard format</a:t>
            </a:r>
            <a:endParaRPr dirty="0"/>
          </a:p>
        </p:txBody>
      </p:sp>
      <p:sp>
        <p:nvSpPr>
          <p:cNvPr id="242" name="Google Shape;242;g25f8067012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f8067012a_0_5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/>
            <a:r>
              <a:rPr lang="en-US" dirty="0"/>
              <a:t>Off the shelf yolo not perfect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It misses the wine glasses, a bowl, and the oven, and misclassifies bottles quite frequently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264" name="Google Shape;264;g25f8067012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54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f8067012a_0_5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/>
            <a:r>
              <a:rPr lang="en-US" dirty="0"/>
              <a:t>Open on YT too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Front end also is for inference, visualize, validate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Added one feature of HAB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After inferencing, results can be sent to </a:t>
            </a:r>
            <a:r>
              <a:rPr lang="en-US" dirty="0" err="1"/>
              <a:t>Cvat</a:t>
            </a:r>
            <a:r>
              <a:rPr lang="en-US" dirty="0"/>
              <a:t> for human corrections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These annotations tools can be used to make ground truth data set if needed, but not necessary</a:t>
            </a:r>
          </a:p>
        </p:txBody>
      </p:sp>
      <p:sp>
        <p:nvSpPr>
          <p:cNvPr id="264" name="Google Shape;264;g25f8067012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f8067012a_0_5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3" name="Google Shape;273;g25f8067012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09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ctrTitle"/>
          </p:nvPr>
        </p:nvSpPr>
        <p:spPr>
          <a:xfrm>
            <a:off x="914400" y="1645920"/>
            <a:ext cx="103632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ubTitle" idx="1"/>
          </p:nvPr>
        </p:nvSpPr>
        <p:spPr>
          <a:xfrm>
            <a:off x="1828800" y="3650932"/>
            <a:ext cx="85344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21" name="Google Shape;21;p19"/>
          <p:cNvSpPr/>
          <p:nvPr/>
        </p:nvSpPr>
        <p:spPr>
          <a:xfrm>
            <a:off x="0" y="0"/>
            <a:ext cx="3657600" cy="381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8624" y="670560"/>
            <a:ext cx="4994752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9"/>
          <p:cNvSpPr txBox="1">
            <a:spLocks noGrp="1"/>
          </p:cNvSpPr>
          <p:nvPr>
            <p:ph type="body" idx="2"/>
          </p:nvPr>
        </p:nvSpPr>
        <p:spPr>
          <a:xfrm>
            <a:off x="4216400" y="5838824"/>
            <a:ext cx="375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4" name="Google Shape;24;p19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hree Content">
  <p:cSld name="5_Three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2"/>
          </p:nvPr>
        </p:nvSpPr>
        <p:spPr>
          <a:xfrm>
            <a:off x="6217920" y="128016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6" name="Google Shape;106;p29"/>
          <p:cNvSpPr txBox="1">
            <a:spLocks noGrp="1"/>
          </p:cNvSpPr>
          <p:nvPr>
            <p:ph type="body" idx="3"/>
          </p:nvPr>
        </p:nvSpPr>
        <p:spPr>
          <a:xfrm>
            <a:off x="365760" y="3840480"/>
            <a:ext cx="1146048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7" name="Google Shape;107;p29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hree Content">
  <p:cSld name="6_Three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body" idx="1"/>
          </p:nvPr>
        </p:nvSpPr>
        <p:spPr>
          <a:xfrm>
            <a:off x="365760" y="384048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4" name="Google Shape;114;p30"/>
          <p:cNvSpPr txBox="1">
            <a:spLocks noGrp="1"/>
          </p:cNvSpPr>
          <p:nvPr>
            <p:ph type="body" idx="2"/>
          </p:nvPr>
        </p:nvSpPr>
        <p:spPr>
          <a:xfrm>
            <a:off x="6217920" y="384048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5" name="Google Shape;115;p30"/>
          <p:cNvSpPr txBox="1">
            <a:spLocks noGrp="1"/>
          </p:cNvSpPr>
          <p:nvPr>
            <p:ph type="body" idx="3"/>
          </p:nvPr>
        </p:nvSpPr>
        <p:spPr>
          <a:xfrm>
            <a:off x="365760" y="1280160"/>
            <a:ext cx="1146048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6" name="Google Shape;116;p30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hree Content">
  <p:cSld name="7_Three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377952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Google Shape;123;p31"/>
          <p:cNvSpPr txBox="1">
            <a:spLocks noGrp="1"/>
          </p:cNvSpPr>
          <p:nvPr>
            <p:ph type="body" idx="2"/>
          </p:nvPr>
        </p:nvSpPr>
        <p:spPr>
          <a:xfrm>
            <a:off x="4206240" y="1280160"/>
            <a:ext cx="377952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Google Shape;124;p31"/>
          <p:cNvSpPr txBox="1">
            <a:spLocks noGrp="1"/>
          </p:cNvSpPr>
          <p:nvPr>
            <p:ph type="body" idx="3"/>
          </p:nvPr>
        </p:nvSpPr>
        <p:spPr>
          <a:xfrm>
            <a:off x="8046720" y="1280160"/>
            <a:ext cx="377952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5" name="Google Shape;125;p31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our Content">
  <p:cSld name="1_Four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32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2" name="Google Shape;132;p32"/>
          <p:cNvSpPr txBox="1">
            <a:spLocks noGrp="1"/>
          </p:cNvSpPr>
          <p:nvPr>
            <p:ph type="body" idx="2"/>
          </p:nvPr>
        </p:nvSpPr>
        <p:spPr>
          <a:xfrm>
            <a:off x="6217920" y="128016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Google Shape;133;p32"/>
          <p:cNvSpPr txBox="1">
            <a:spLocks noGrp="1"/>
          </p:cNvSpPr>
          <p:nvPr>
            <p:ph type="body" idx="3"/>
          </p:nvPr>
        </p:nvSpPr>
        <p:spPr>
          <a:xfrm>
            <a:off x="365760" y="384048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4"/>
          </p:nvPr>
        </p:nvSpPr>
        <p:spPr>
          <a:xfrm>
            <a:off x="6217920" y="384048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5" name="Google Shape;135;p32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our Content">
  <p:cSld name="2_Four Conte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33"/>
          <p:cNvSpPr txBox="1">
            <a:spLocks noGrp="1"/>
          </p:cNvSpPr>
          <p:nvPr>
            <p:ph type="body" idx="2"/>
          </p:nvPr>
        </p:nvSpPr>
        <p:spPr>
          <a:xfrm>
            <a:off x="6217920" y="1280160"/>
            <a:ext cx="560832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Google Shape;143;p33"/>
          <p:cNvSpPr txBox="1">
            <a:spLocks noGrp="1"/>
          </p:cNvSpPr>
          <p:nvPr>
            <p:ph type="body" idx="3"/>
          </p:nvPr>
        </p:nvSpPr>
        <p:spPr>
          <a:xfrm>
            <a:off x="365760" y="384048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Google Shape;144;p33"/>
          <p:cNvSpPr txBox="1">
            <a:spLocks noGrp="1"/>
          </p:cNvSpPr>
          <p:nvPr>
            <p:ph type="body" idx="4"/>
          </p:nvPr>
        </p:nvSpPr>
        <p:spPr>
          <a:xfrm>
            <a:off x="6217920" y="4663440"/>
            <a:ext cx="560832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5" name="Google Shape;145;p33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Four Content">
  <p:cSld name="3_Four Conten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2"/>
          </p:nvPr>
        </p:nvSpPr>
        <p:spPr>
          <a:xfrm>
            <a:off x="6217920" y="1280160"/>
            <a:ext cx="560832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3" name="Google Shape;153;p34"/>
          <p:cNvSpPr txBox="1">
            <a:spLocks noGrp="1"/>
          </p:cNvSpPr>
          <p:nvPr>
            <p:ph type="body" idx="3"/>
          </p:nvPr>
        </p:nvSpPr>
        <p:spPr>
          <a:xfrm>
            <a:off x="365760" y="384048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4" name="Google Shape;154;p34"/>
          <p:cNvSpPr txBox="1">
            <a:spLocks noGrp="1"/>
          </p:cNvSpPr>
          <p:nvPr>
            <p:ph type="body" idx="4"/>
          </p:nvPr>
        </p:nvSpPr>
        <p:spPr>
          <a:xfrm>
            <a:off x="6217920" y="3017520"/>
            <a:ext cx="560832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5" name="Google Shape;155;p34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560832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98012E"/>
              </a:buClr>
              <a:buSzPts val="2400"/>
              <a:buNone/>
              <a:defRPr sz="2400" b="1">
                <a:solidFill>
                  <a:srgbClr val="98012E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2"/>
          </p:nvPr>
        </p:nvSpPr>
        <p:spPr>
          <a:xfrm>
            <a:off x="365760" y="1920240"/>
            <a:ext cx="5608320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3"/>
          </p:nvPr>
        </p:nvSpPr>
        <p:spPr>
          <a:xfrm>
            <a:off x="6217920" y="1280160"/>
            <a:ext cx="560832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98012E"/>
              </a:buClr>
              <a:buSzPts val="2400"/>
              <a:buNone/>
              <a:defRPr sz="2400" b="1">
                <a:solidFill>
                  <a:srgbClr val="98012E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1" name="Google Shape;161;p35"/>
          <p:cNvSpPr txBox="1">
            <a:spLocks noGrp="1"/>
          </p:cNvSpPr>
          <p:nvPr>
            <p:ph type="body" idx="4"/>
          </p:nvPr>
        </p:nvSpPr>
        <p:spPr>
          <a:xfrm>
            <a:off x="6217920" y="1920240"/>
            <a:ext cx="5608320" cy="438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" name="Google Shape;162;p35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5" name="Google Shape;165;p35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1" name="Google Shape;171;p36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1146048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0" y="6582242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2011680" y="6582242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10972800" y="65836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" name="Google Shape;31;p20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560832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2"/>
          </p:nvPr>
        </p:nvSpPr>
        <p:spPr>
          <a:xfrm>
            <a:off x="6217920" y="1280160"/>
            <a:ext cx="560832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21"/>
          <p:cNvSpPr txBox="1">
            <a:spLocks noGrp="1"/>
          </p:cNvSpPr>
          <p:nvPr>
            <p:ph type="dt" idx="10"/>
          </p:nvPr>
        </p:nvSpPr>
        <p:spPr>
          <a:xfrm>
            <a:off x="0" y="65836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ftr" idx="11"/>
          </p:nvPr>
        </p:nvSpPr>
        <p:spPr>
          <a:xfrm>
            <a:off x="2011680" y="65836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ldNum" idx="12"/>
          </p:nvPr>
        </p:nvSpPr>
        <p:spPr>
          <a:xfrm>
            <a:off x="10972800" y="65836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21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7434072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8049768" y="1280160"/>
            <a:ext cx="3776472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22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" name="Google Shape;47;p22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>
            <a:spLocks noGrp="1"/>
          </p:cNvSpPr>
          <p:nvPr>
            <p:ph type="title"/>
          </p:nvPr>
        </p:nvSpPr>
        <p:spPr>
          <a:xfrm>
            <a:off x="975360" y="3749039"/>
            <a:ext cx="1024128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body" idx="1"/>
          </p:nvPr>
        </p:nvSpPr>
        <p:spPr>
          <a:xfrm>
            <a:off x="975360" y="2468880"/>
            <a:ext cx="1024128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20"/>
              </a:spcBef>
              <a:spcAft>
                <a:spcPts val="0"/>
              </a:spcAft>
              <a:buClr>
                <a:srgbClr val="98012E"/>
              </a:buClr>
              <a:buSzPts val="3600"/>
              <a:buNone/>
              <a:defRPr sz="3600">
                <a:solidFill>
                  <a:srgbClr val="98012E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" name="Google Shape;54;p23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1146048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365760" y="3840480"/>
            <a:ext cx="1146048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2" name="Google Shape;62;p24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ree Content">
  <p:cSld name="1_Three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25"/>
          <p:cNvSpPr txBox="1">
            <a:spLocks noGrp="1"/>
          </p:cNvSpPr>
          <p:nvPr>
            <p:ph type="body" idx="2"/>
          </p:nvPr>
        </p:nvSpPr>
        <p:spPr>
          <a:xfrm>
            <a:off x="365760" y="384048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3"/>
          </p:nvPr>
        </p:nvSpPr>
        <p:spPr>
          <a:xfrm>
            <a:off x="6217920" y="1280160"/>
            <a:ext cx="560832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1" name="Google Shape;71;p25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hree Content">
  <p:cSld name="2_Three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1"/>
          </p:nvPr>
        </p:nvSpPr>
        <p:spPr>
          <a:xfrm>
            <a:off x="6217920" y="128016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2"/>
          </p:nvPr>
        </p:nvSpPr>
        <p:spPr>
          <a:xfrm>
            <a:off x="6217920" y="3840480"/>
            <a:ext cx="560832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3"/>
          </p:nvPr>
        </p:nvSpPr>
        <p:spPr>
          <a:xfrm>
            <a:off x="365760" y="1280160"/>
            <a:ext cx="560832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0" name="Google Shape;80;p26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hree Content">
  <p:cSld name="4_Three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dt" idx="10"/>
          </p:nvPr>
        </p:nvSpPr>
        <p:spPr>
          <a:xfrm>
            <a:off x="0" y="63550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14, Aug 2023</a:t>
            </a:r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ftr" idx="11"/>
          </p:nvPr>
        </p:nvSpPr>
        <p:spPr>
          <a:xfrm>
            <a:off x="2011680" y="63550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BOSTON FUSION PROPRIETARY</a:t>
            </a:r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sldNum" idx="12"/>
          </p:nvPr>
        </p:nvSpPr>
        <p:spPr>
          <a:xfrm>
            <a:off x="10972800" y="63550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28"/>
          <p:cNvSpPr txBox="1">
            <a:spLocks noGrp="1"/>
          </p:cNvSpPr>
          <p:nvPr>
            <p:ph type="body" idx="1"/>
          </p:nvPr>
        </p:nvSpPr>
        <p:spPr>
          <a:xfrm>
            <a:off x="6217920" y="1280160"/>
            <a:ext cx="560832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Google Shape;96;p28"/>
          <p:cNvSpPr txBox="1">
            <a:spLocks noGrp="1"/>
          </p:cNvSpPr>
          <p:nvPr>
            <p:ph type="body" idx="2"/>
          </p:nvPr>
        </p:nvSpPr>
        <p:spPr>
          <a:xfrm>
            <a:off x="6217920" y="3017520"/>
            <a:ext cx="560832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3"/>
          </p:nvPr>
        </p:nvSpPr>
        <p:spPr>
          <a:xfrm>
            <a:off x="365760" y="1280160"/>
            <a:ext cx="560832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8" name="Google Shape;98;p28"/>
          <p:cNvCxnSpPr/>
          <p:nvPr/>
        </p:nvCxnSpPr>
        <p:spPr>
          <a:xfrm>
            <a:off x="0" y="118872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98012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1146048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0" y="65836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801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14, Aug 2023</a:t>
            </a:r>
            <a:endParaRPr dirty="0"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2011680" y="65836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801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BOSTON FUSION PROPRIETARY</a:t>
            </a:r>
            <a:endParaRPr dirty="0"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10972800" y="6583680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8012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8012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8012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8012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8012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8012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8012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8012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8012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0"/>
            <a:ext cx="2996851" cy="32918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piEwGciYLc?feature=oembed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"/>
          <p:cNvSpPr txBox="1">
            <a:spLocks noGrp="1"/>
          </p:cNvSpPr>
          <p:nvPr>
            <p:ph type="ctrTitle"/>
          </p:nvPr>
        </p:nvSpPr>
        <p:spPr>
          <a:xfrm>
            <a:off x="914400" y="1645920"/>
            <a:ext cx="103632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dirty="0"/>
              <a:t>End of Internship Presentation</a:t>
            </a:r>
            <a:br>
              <a:rPr lang="en-US" dirty="0"/>
            </a:br>
            <a:r>
              <a:rPr lang="en-US" dirty="0"/>
              <a:t>Alex Lin</a:t>
            </a:r>
            <a:endParaRPr dirty="0"/>
          </a:p>
        </p:txBody>
      </p:sp>
      <p:sp>
        <p:nvSpPr>
          <p:cNvPr id="187" name="Google Shape;187;p1"/>
          <p:cNvSpPr txBox="1">
            <a:spLocks noGrp="1"/>
          </p:cNvSpPr>
          <p:nvPr>
            <p:ph type="subTitle" idx="1"/>
          </p:nvPr>
        </p:nvSpPr>
        <p:spPr>
          <a:xfrm>
            <a:off x="1828800" y="3650932"/>
            <a:ext cx="85344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Boston Fusion Corp.</a:t>
            </a:r>
            <a:endParaRPr/>
          </a:p>
          <a:p>
            <a:pPr marL="0" lvl="0" indent="0" algn="ctr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70 Westview Street, Suite 100</a:t>
            </a:r>
            <a:endParaRPr/>
          </a:p>
          <a:p>
            <a:pPr marL="0" lvl="0" indent="0" algn="ctr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Lexington, MA 02421</a:t>
            </a:r>
            <a:endParaRPr/>
          </a:p>
          <a:p>
            <a:pPr marL="0" lvl="0" indent="0" algn="ctr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www.bostonfusion.com</a:t>
            </a:r>
            <a:endParaRPr/>
          </a:p>
        </p:txBody>
      </p:sp>
      <p:sp>
        <p:nvSpPr>
          <p:cNvPr id="188" name="Google Shape;188;p1"/>
          <p:cNvSpPr txBox="1">
            <a:spLocks noGrp="1"/>
          </p:cNvSpPr>
          <p:nvPr>
            <p:ph type="ftr" idx="11"/>
          </p:nvPr>
        </p:nvSpPr>
        <p:spPr>
          <a:xfrm>
            <a:off x="2011680" y="65836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BOSTON FUSION PROPRIETARY</a:t>
            </a:r>
            <a:endParaRPr dirty="0"/>
          </a:p>
        </p:txBody>
      </p:sp>
      <p:sp>
        <p:nvSpPr>
          <p:cNvPr id="189" name="Google Shape;189;p1"/>
          <p:cNvSpPr txBox="1">
            <a:spLocks noGrp="1"/>
          </p:cNvSpPr>
          <p:nvPr>
            <p:ph type="body" idx="2"/>
          </p:nvPr>
        </p:nvSpPr>
        <p:spPr>
          <a:xfrm>
            <a:off x="4216400" y="5838824"/>
            <a:ext cx="375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14 August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6781-A506-4CB5-224E-3CD56678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E5880-F10B-652D-D3C3-F0FC52647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553042"/>
            <a:ext cx="11460480" cy="5029200"/>
          </a:xfrm>
        </p:spPr>
        <p:txBody>
          <a:bodyPr/>
          <a:lstStyle/>
          <a:p>
            <a:r>
              <a:rPr lang="en-US" dirty="0"/>
              <a:t>Designed and implemented a minimum viable baseline for ARCLIGHT </a:t>
            </a:r>
          </a:p>
          <a:p>
            <a:pPr lvl="1"/>
            <a:r>
              <a:rPr lang="en-US" dirty="0"/>
              <a:t>Inferencing System</a:t>
            </a:r>
          </a:p>
          <a:p>
            <a:pPr lvl="1"/>
            <a:r>
              <a:rPr lang="en-US" dirty="0"/>
              <a:t>Data Store</a:t>
            </a:r>
          </a:p>
          <a:p>
            <a:pPr lvl="1"/>
            <a:r>
              <a:rPr lang="en-US" dirty="0"/>
              <a:t>Visualization &amp; Annotations</a:t>
            </a:r>
          </a:p>
          <a:p>
            <a:pPr lvl="1"/>
            <a:r>
              <a:rPr lang="en-US" dirty="0"/>
              <a:t>Front End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E6936-B93A-C01B-85F3-7661582311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14, Aug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91B6B-B490-D103-87CB-AB20496E7D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BOSTON FUSION PROPRIETARY</a:t>
            </a:r>
          </a:p>
        </p:txBody>
      </p:sp>
    </p:spTree>
    <p:extLst>
      <p:ext uri="{BB962C8B-B14F-4D97-AF65-F5344CB8AC3E}">
        <p14:creationId xmlns:p14="http://schemas.microsoft.com/office/powerpoint/2010/main" val="2228136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f8067012a_0_51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dirty="0"/>
              <a:t>Next Steps</a:t>
            </a:r>
            <a:endParaRPr dirty="0"/>
          </a:p>
        </p:txBody>
      </p:sp>
      <p:sp>
        <p:nvSpPr>
          <p:cNvPr id="276" name="Google Shape;276;g25f8067012a_0_51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11460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4162" lvl="0" indent="-284162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Refine metrics, create plots for comparison</a:t>
            </a:r>
          </a:p>
          <a:p>
            <a:pPr marL="284162" lvl="0" indent="-284162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Implement HAB on top framework</a:t>
            </a:r>
          </a:p>
          <a:p>
            <a:pPr marL="284162" lvl="0" indent="-284162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Implement HAB model retraining</a:t>
            </a:r>
          </a:p>
          <a:p>
            <a:pPr marL="284162" lvl="0" indent="-284162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Move inference server, models, CVAT onto ARCLIGHT server </a:t>
            </a:r>
            <a:endParaRPr dirty="0"/>
          </a:p>
          <a:p>
            <a:pPr marL="284162" lvl="0" indent="-106362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77" name="Google Shape;277;g25f8067012a_0_51"/>
          <p:cNvSpPr txBox="1">
            <a:spLocks noGrp="1"/>
          </p:cNvSpPr>
          <p:nvPr>
            <p:ph type="dt" idx="10"/>
          </p:nvPr>
        </p:nvSpPr>
        <p:spPr>
          <a:xfrm>
            <a:off x="-30" y="6583800"/>
            <a:ext cx="1950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Aug 2023</a:t>
            </a:r>
            <a:endParaRPr dirty="0"/>
          </a:p>
        </p:txBody>
      </p:sp>
      <p:sp>
        <p:nvSpPr>
          <p:cNvPr id="278" name="Google Shape;278;g25f8067012a_0_51"/>
          <p:cNvSpPr txBox="1">
            <a:spLocks noGrp="1"/>
          </p:cNvSpPr>
          <p:nvPr>
            <p:ph type="ftr" idx="11"/>
          </p:nvPr>
        </p:nvSpPr>
        <p:spPr>
          <a:xfrm>
            <a:off x="2011650" y="6583800"/>
            <a:ext cx="8168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BOSTON FUSION PROPRIETARY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4B4A1-B0E4-A0CE-D246-1A57CCC6CDE8}"/>
              </a:ext>
            </a:extLst>
          </p:cNvPr>
          <p:cNvSpPr txBox="1"/>
          <p:nvPr/>
        </p:nvSpPr>
        <p:spPr>
          <a:xfrm>
            <a:off x="9375203" y="1217711"/>
            <a:ext cx="2816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HAB: Human Assisted Baseline</a:t>
            </a:r>
          </a:p>
        </p:txBody>
      </p:sp>
    </p:spTree>
    <p:extLst>
      <p:ext uri="{BB962C8B-B14F-4D97-AF65-F5344CB8AC3E}">
        <p14:creationId xmlns:p14="http://schemas.microsoft.com/office/powerpoint/2010/main" val="106380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pic>
        <p:nvPicPr>
          <p:cNvPr id="303" name="Google Shape;303;p17" descr="Boston Fusion — 96p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6736" y="1280160"/>
            <a:ext cx="5658528" cy="502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04" name="Google Shape;304;p17"/>
          <p:cNvSpPr txBox="1">
            <a:spLocks noGrp="1"/>
          </p:cNvSpPr>
          <p:nvPr>
            <p:ph type="dt" idx="10"/>
          </p:nvPr>
        </p:nvSpPr>
        <p:spPr>
          <a:xfrm>
            <a:off x="0" y="65836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Aug 2023</a:t>
            </a:r>
            <a:endParaRPr dirty="0"/>
          </a:p>
        </p:txBody>
      </p:sp>
      <p:sp>
        <p:nvSpPr>
          <p:cNvPr id="305" name="Google Shape;305;p17"/>
          <p:cNvSpPr txBox="1">
            <a:spLocks noGrp="1"/>
          </p:cNvSpPr>
          <p:nvPr>
            <p:ph type="ftr" idx="11"/>
          </p:nvPr>
        </p:nvSpPr>
        <p:spPr>
          <a:xfrm>
            <a:off x="2011680" y="65836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BOSTON FUSION PROPRIETARY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4F90-0033-EA37-D4F8-A7962E05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6075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 sz="2700" b="1" dirty="0"/>
              <a:t>Project Overview: </a:t>
            </a:r>
            <a:br>
              <a:rPr lang="en-US" dirty="0"/>
            </a:br>
            <a:r>
              <a:rPr lang="en-US" sz="2000" b="1" dirty="0">
                <a:solidFill>
                  <a:srgbClr val="000000"/>
                </a:solidFill>
              </a:rPr>
              <a:t>ARCLIGHT</a:t>
            </a:r>
            <a:r>
              <a:rPr lang="en-US" sz="1100" b="1" dirty="0">
                <a:solidFill>
                  <a:srgbClr val="000000"/>
                </a:solidFill>
              </a:rPr>
              <a:t>: </a:t>
            </a:r>
            <a:r>
              <a:rPr lang="en-US" sz="2000" b="1" dirty="0">
                <a:solidFill>
                  <a:srgbClr val="000000"/>
                </a:solidFill>
              </a:rPr>
              <a:t>Automated Clustering and Curriculum Learning Guided by Human Training</a:t>
            </a:r>
            <a:r>
              <a:rPr lang="en-US" sz="20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D7D7F9-021C-31FE-6AA8-D1A631CC9D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Operational Need</a:t>
            </a:r>
          </a:p>
          <a:p>
            <a:r>
              <a:rPr lang="en-US" b="0" dirty="0"/>
              <a:t>Analyst toolset to identify and prioritize information within massive data streams in critical, time-sensitive scenarios with evolving conditions to inform decision makers</a:t>
            </a:r>
          </a:p>
          <a:p>
            <a:pPr marL="0" indent="0">
              <a:buNone/>
            </a:pPr>
            <a:r>
              <a:rPr lang="en-US" dirty="0"/>
              <a:t>Primary Objectives</a:t>
            </a:r>
          </a:p>
          <a:p>
            <a:r>
              <a:rPr lang="en-US" b="0" dirty="0"/>
              <a:t>Create/maintain knowledge graph</a:t>
            </a:r>
          </a:p>
          <a:p>
            <a:r>
              <a:rPr lang="en-US" b="0" dirty="0"/>
              <a:t>Automatically acquire concepts from multimedia data</a:t>
            </a:r>
          </a:p>
          <a:p>
            <a:r>
              <a:rPr lang="en-US" b="0" dirty="0"/>
              <a:t>Solicit input from human analysts to refine, correct, and update knowledge</a:t>
            </a:r>
          </a:p>
          <a:p>
            <a:pPr marL="0" indent="0">
              <a:buNone/>
            </a:pPr>
            <a:r>
              <a:rPr lang="en-US" dirty="0"/>
              <a:t>Expected Outcomes</a:t>
            </a:r>
          </a:p>
          <a:p>
            <a:r>
              <a:rPr lang="en-US" b="0" dirty="0"/>
              <a:t>ARCLIGHT accelerates the discovery of adversarial entities, capabilities, and activities in a dynamic environment while minimizing the burden on human teammates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FD87D8-0DC1-7376-85DF-18D4E7D7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 Jul 2024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5D0C31-EB14-9996-B621-BC0BB851B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35"/>
          <a:stretch/>
        </p:blipFill>
        <p:spPr bwMode="auto">
          <a:xfrm rot="5400000">
            <a:off x="5474970" y="2011680"/>
            <a:ext cx="521208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4ehaic8">
            <a:extLst>
              <a:ext uri="{FF2B5EF4-FFF2-40B4-BE49-F238E27FC236}">
                <a16:creationId xmlns:a16="http://schemas.microsoft.com/office/drawing/2014/main" id="{EEE0F23C-6447-B785-DEA5-D0E9C4F59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7" b="28981"/>
          <a:stretch/>
        </p:blipFill>
        <p:spPr bwMode="auto">
          <a:xfrm>
            <a:off x="8534400" y="1280160"/>
            <a:ext cx="3282885" cy="246632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8B13D-863B-C493-1EBD-88B1B1B82707}"/>
              </a:ext>
            </a:extLst>
          </p:cNvPr>
          <p:cNvSpPr txBox="1"/>
          <p:nvPr/>
        </p:nvSpPr>
        <p:spPr>
          <a:xfrm>
            <a:off x="8727309" y="6246019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Maxar Technologies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EF4FDC-D14C-7DFF-B780-5B78ED194F20}"/>
              </a:ext>
            </a:extLst>
          </p:cNvPr>
          <p:cNvSpPr/>
          <p:nvPr/>
        </p:nvSpPr>
        <p:spPr>
          <a:xfrm>
            <a:off x="8991600" y="5410200"/>
            <a:ext cx="6858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E0CB7A-272F-9B5A-DEF9-05FC844EA750}"/>
              </a:ext>
            </a:extLst>
          </p:cNvPr>
          <p:cNvCxnSpPr>
            <a:cxnSpLocks/>
            <a:stCxn id="6" idx="0"/>
            <a:endCxn id="1030" idx="2"/>
          </p:cNvCxnSpPr>
          <p:nvPr/>
        </p:nvCxnSpPr>
        <p:spPr>
          <a:xfrm flipV="1">
            <a:off x="9334500" y="3746489"/>
            <a:ext cx="841343" cy="16637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D69CFD-3D09-533A-C13D-75FB55CAFAFC}"/>
              </a:ext>
            </a:extLst>
          </p:cNvPr>
          <p:cNvSpPr txBox="1"/>
          <p:nvPr/>
        </p:nvSpPr>
        <p:spPr>
          <a:xfrm>
            <a:off x="10598019" y="3500268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Maxar Technologies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B8084-C911-606C-7BCA-76A71534C342}"/>
              </a:ext>
            </a:extLst>
          </p:cNvPr>
          <p:cNvSpPr txBox="1"/>
          <p:nvPr/>
        </p:nvSpPr>
        <p:spPr>
          <a:xfrm>
            <a:off x="10088414" y="3746489"/>
            <a:ext cx="219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base was abandoned, but there appear to be increasing numbers of tents and armored personnel carriers.</a:t>
            </a:r>
          </a:p>
          <a:p>
            <a:r>
              <a:rPr lang="en-US" dirty="0"/>
              <a:t>Due to presence of airfield, this may be a new staging area.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DC6C7-1176-A7D8-BAB1-F64B0BA5E9EB}"/>
              </a:ext>
            </a:extLst>
          </p:cNvPr>
          <p:cNvSpPr txBox="1"/>
          <p:nvPr/>
        </p:nvSpPr>
        <p:spPr>
          <a:xfrm>
            <a:off x="1157708" y="6245573"/>
            <a:ext cx="5707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hashtags: curriculum learning, continuous learning, neuro-symbolic, semantic technologies, knowledge acquisition</a:t>
            </a:r>
          </a:p>
        </p:txBody>
      </p:sp>
    </p:spTree>
    <p:extLst>
      <p:ext uri="{BB962C8B-B14F-4D97-AF65-F5344CB8AC3E}">
        <p14:creationId xmlns:p14="http://schemas.microsoft.com/office/powerpoint/2010/main" val="2967986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4A1CF65-9CF2-900B-E572-C8717A30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22403-A5FC-A9C7-4906-A617AB9441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14 Aug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127CC-1401-0B4C-CBBC-85C1ADBFB4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BOSTON FUSION PROPRIETARY</a:t>
            </a:r>
          </a:p>
        </p:txBody>
      </p:sp>
      <p:sp>
        <p:nvSpPr>
          <p:cNvPr id="71" name="Slide Number Placeholder 2">
            <a:extLst>
              <a:ext uri="{FF2B5EF4-FFF2-40B4-BE49-F238E27FC236}">
                <a16:creationId xmlns:a16="http://schemas.microsoft.com/office/drawing/2014/main" id="{77E83F6B-3C1B-6606-0DF5-B7A981B7FD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/>
        <p:txBody>
          <a:bodyPr/>
          <a:lstStyle/>
          <a:p>
            <a:fld id="{D14E002F-DA41-44B7-BE70-5B468048D0A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C9BC2-6203-7E2A-CC01-D54813D3E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Baseline</a:t>
            </a:r>
          </a:p>
          <a:p>
            <a:pPr lvl="1"/>
            <a:r>
              <a:rPr lang="en-US" sz="2000" dirty="0"/>
              <a:t>Collection of Expert Systems </a:t>
            </a:r>
          </a:p>
          <a:p>
            <a:r>
              <a:rPr lang="en-US" sz="2400" dirty="0"/>
              <a:t>My Role</a:t>
            </a:r>
          </a:p>
          <a:p>
            <a:pPr lvl="1"/>
            <a:r>
              <a:rPr lang="en-US" sz="2000" dirty="0"/>
              <a:t>Build minimum viable baseline</a:t>
            </a:r>
          </a:p>
          <a:p>
            <a:pPr lvl="1"/>
            <a:r>
              <a:rPr lang="en-US" sz="2000" dirty="0"/>
              <a:t>Motivation</a:t>
            </a:r>
          </a:p>
          <a:p>
            <a:pPr lvl="2"/>
            <a:r>
              <a:rPr lang="en-US" sz="1600" dirty="0"/>
              <a:t>Interest in object detection, application of ML</a:t>
            </a:r>
          </a:p>
          <a:p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96247-2471-BCF0-5E4E-2D42ECCD75B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  <a:p>
            <a:pPr lvl="1"/>
            <a:r>
              <a:rPr lang="en-US" dirty="0"/>
              <a:t>Triton Inference Server, ONNX, Docker,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Fiftyone</a:t>
            </a:r>
            <a:r>
              <a:rPr lang="en-US" dirty="0"/>
              <a:t>, CVAT, YOLO, mask-</a:t>
            </a:r>
            <a:r>
              <a:rPr lang="en-US" dirty="0" err="1"/>
              <a:t>rcnn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E036DD-B00D-E25D-4952-AD69478C5EDB}"/>
              </a:ext>
            </a:extLst>
          </p:cNvPr>
          <p:cNvGrpSpPr/>
          <p:nvPr/>
        </p:nvGrpSpPr>
        <p:grpSpPr>
          <a:xfrm>
            <a:off x="1300839" y="1449977"/>
            <a:ext cx="9864641" cy="2387460"/>
            <a:chOff x="238125" y="3646106"/>
            <a:chExt cx="9864641" cy="2387460"/>
          </a:xfrm>
        </p:grpSpPr>
        <p:sp>
          <p:nvSpPr>
            <p:cNvPr id="8" name="Freeform 89">
              <a:extLst>
                <a:ext uri="{FF2B5EF4-FFF2-40B4-BE49-F238E27FC236}">
                  <a16:creationId xmlns:a16="http://schemas.microsoft.com/office/drawing/2014/main" id="{C19D4749-5051-9981-C108-8AC0D61CD215}"/>
                </a:ext>
              </a:extLst>
            </p:cNvPr>
            <p:cNvSpPr/>
            <p:nvPr/>
          </p:nvSpPr>
          <p:spPr>
            <a:xfrm>
              <a:off x="238125" y="4500714"/>
              <a:ext cx="666750" cy="504834"/>
            </a:xfrm>
            <a:custGeom>
              <a:avLst/>
              <a:gdLst>
                <a:gd name="connsiteX0" fmla="*/ 189548 w 666750"/>
                <a:gd name="connsiteY0" fmla="*/ 161925 h 504834"/>
                <a:gd name="connsiteX1" fmla="*/ 666750 w 666750"/>
                <a:gd name="connsiteY1" fmla="*/ 161925 h 504834"/>
                <a:gd name="connsiteX2" fmla="*/ 666750 w 666750"/>
                <a:gd name="connsiteY2" fmla="*/ 114300 h 504834"/>
                <a:gd name="connsiteX3" fmla="*/ 628650 w 666750"/>
                <a:gd name="connsiteY3" fmla="*/ 76200 h 504834"/>
                <a:gd name="connsiteX4" fmla="*/ 342900 w 666750"/>
                <a:gd name="connsiteY4" fmla="*/ 76200 h 504834"/>
                <a:gd name="connsiteX5" fmla="*/ 238125 w 666750"/>
                <a:gd name="connsiteY5" fmla="*/ 6668 h 504834"/>
                <a:gd name="connsiteX6" fmla="*/ 217170 w 666750"/>
                <a:gd name="connsiteY6" fmla="*/ 0 h 504834"/>
                <a:gd name="connsiteX7" fmla="*/ 38100 w 666750"/>
                <a:gd name="connsiteY7" fmla="*/ 0 h 504834"/>
                <a:gd name="connsiteX8" fmla="*/ 0 w 666750"/>
                <a:gd name="connsiteY8" fmla="*/ 38100 h 504834"/>
                <a:gd name="connsiteX9" fmla="*/ 0 w 666750"/>
                <a:gd name="connsiteY9" fmla="*/ 504825 h 504834"/>
                <a:gd name="connsiteX10" fmla="*/ 122873 w 666750"/>
                <a:gd name="connsiteY10" fmla="*/ 206693 h 504834"/>
                <a:gd name="connsiteX11" fmla="*/ 189548 w 666750"/>
                <a:gd name="connsiteY11" fmla="*/ 161925 h 504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0" h="504834">
                  <a:moveTo>
                    <a:pt x="189548" y="161925"/>
                  </a:moveTo>
                  <a:lnTo>
                    <a:pt x="666750" y="161925"/>
                  </a:lnTo>
                  <a:lnTo>
                    <a:pt x="666750" y="114300"/>
                  </a:lnTo>
                  <a:cubicBezTo>
                    <a:pt x="666750" y="93345"/>
                    <a:pt x="649605" y="76200"/>
                    <a:pt x="628650" y="76200"/>
                  </a:cubicBezTo>
                  <a:lnTo>
                    <a:pt x="342900" y="76200"/>
                  </a:lnTo>
                  <a:lnTo>
                    <a:pt x="238125" y="6668"/>
                  </a:lnTo>
                  <a:cubicBezTo>
                    <a:pt x="231458" y="2857"/>
                    <a:pt x="224790" y="0"/>
                    <a:pt x="21717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504825"/>
                  </a:lnTo>
                  <a:cubicBezTo>
                    <a:pt x="0" y="506730"/>
                    <a:pt x="122873" y="206693"/>
                    <a:pt x="122873" y="206693"/>
                  </a:cubicBezTo>
                  <a:cubicBezTo>
                    <a:pt x="134303" y="180023"/>
                    <a:pt x="160020" y="161925"/>
                    <a:pt x="189548" y="16192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90">
              <a:extLst>
                <a:ext uri="{FF2B5EF4-FFF2-40B4-BE49-F238E27FC236}">
                  <a16:creationId xmlns:a16="http://schemas.microsoft.com/office/drawing/2014/main" id="{E23D137F-9073-ACBC-CACE-E0798B4B7C9E}"/>
                </a:ext>
              </a:extLst>
            </p:cNvPr>
            <p:cNvSpPr/>
            <p:nvPr/>
          </p:nvSpPr>
          <p:spPr>
            <a:xfrm>
              <a:off x="266700" y="4700739"/>
              <a:ext cx="714375" cy="333375"/>
            </a:xfrm>
            <a:custGeom>
              <a:avLst/>
              <a:gdLst>
                <a:gd name="connsiteX0" fmla="*/ 714375 w 714375"/>
                <a:gd name="connsiteY0" fmla="*/ 38100 h 333375"/>
                <a:gd name="connsiteX1" fmla="*/ 680085 w 714375"/>
                <a:gd name="connsiteY1" fmla="*/ 0 h 333375"/>
                <a:gd name="connsiteX2" fmla="*/ 160973 w 714375"/>
                <a:gd name="connsiteY2" fmla="*/ 0 h 333375"/>
                <a:gd name="connsiteX3" fmla="*/ 128588 w 714375"/>
                <a:gd name="connsiteY3" fmla="*/ 20955 h 333375"/>
                <a:gd name="connsiteX4" fmla="*/ 0 w 714375"/>
                <a:gd name="connsiteY4" fmla="*/ 333375 h 333375"/>
                <a:gd name="connsiteX5" fmla="*/ 581025 w 714375"/>
                <a:gd name="connsiteY5" fmla="*/ 333375 h 333375"/>
                <a:gd name="connsiteX6" fmla="*/ 710565 w 714375"/>
                <a:gd name="connsiteY6" fmla="*/ 55245 h 333375"/>
                <a:gd name="connsiteX7" fmla="*/ 714375 w 714375"/>
                <a:gd name="connsiteY7" fmla="*/ 38100 h 333375"/>
                <a:gd name="connsiteX8" fmla="*/ 714375 w 714375"/>
                <a:gd name="connsiteY8" fmla="*/ 3810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375" h="333375">
                  <a:moveTo>
                    <a:pt x="714375" y="38100"/>
                  </a:moveTo>
                  <a:cubicBezTo>
                    <a:pt x="714375" y="18098"/>
                    <a:pt x="700088" y="1905"/>
                    <a:pt x="680085" y="0"/>
                  </a:cubicBezTo>
                  <a:lnTo>
                    <a:pt x="160973" y="0"/>
                  </a:lnTo>
                  <a:cubicBezTo>
                    <a:pt x="146685" y="0"/>
                    <a:pt x="134303" y="8573"/>
                    <a:pt x="128588" y="20955"/>
                  </a:cubicBezTo>
                  <a:lnTo>
                    <a:pt x="0" y="333375"/>
                  </a:lnTo>
                  <a:lnTo>
                    <a:pt x="581025" y="333375"/>
                  </a:lnTo>
                  <a:lnTo>
                    <a:pt x="710565" y="55245"/>
                  </a:lnTo>
                  <a:cubicBezTo>
                    <a:pt x="713423" y="49530"/>
                    <a:pt x="714375" y="43815"/>
                    <a:pt x="714375" y="38100"/>
                  </a:cubicBezTo>
                  <a:lnTo>
                    <a:pt x="714375" y="381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63B6655-99B8-F26E-06BB-6FA29A830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" y="4767414"/>
              <a:ext cx="62055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07DED7-D989-373A-C250-D3678A1A7FFB}"/>
                </a:ext>
              </a:extLst>
            </p:cNvPr>
            <p:cNvSpPr txBox="1"/>
            <p:nvPr/>
          </p:nvSpPr>
          <p:spPr>
            <a:xfrm>
              <a:off x="1066800" y="4347881"/>
              <a:ext cx="620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F7E323BB-7325-46F8-1014-A3413856582C}"/>
                </a:ext>
              </a:extLst>
            </p:cNvPr>
            <p:cNvSpPr/>
            <p:nvPr/>
          </p:nvSpPr>
          <p:spPr>
            <a:xfrm rot="16200000" flipH="1">
              <a:off x="1436814" y="4529525"/>
              <a:ext cx="1099981" cy="549284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Task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6DEBA3-1B29-93EB-BB58-FB81E0DF34B1}"/>
                </a:ext>
              </a:extLst>
            </p:cNvPr>
            <p:cNvSpPr/>
            <p:nvPr/>
          </p:nvSpPr>
          <p:spPr>
            <a:xfrm>
              <a:off x="4373830" y="3776814"/>
              <a:ext cx="1676400" cy="533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Faster R-CNN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E1731F-0DC5-D5EC-1C70-A158546B12FA}"/>
                </a:ext>
              </a:extLst>
            </p:cNvPr>
            <p:cNvSpPr txBox="1"/>
            <p:nvPr/>
          </p:nvSpPr>
          <p:spPr>
            <a:xfrm>
              <a:off x="6030428" y="3646106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mAP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4EA8F1-8591-1BD7-2F6C-DFD200A0CDF1}"/>
                </a:ext>
              </a:extLst>
            </p:cNvPr>
            <p:cNvSpPr/>
            <p:nvPr/>
          </p:nvSpPr>
          <p:spPr>
            <a:xfrm>
              <a:off x="4363933" y="4557621"/>
              <a:ext cx="1676400" cy="533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VideoMAE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59B0D6-9EA2-1B70-9AAE-6544EABFE2A5}"/>
                </a:ext>
              </a:extLst>
            </p:cNvPr>
            <p:cNvSpPr txBox="1"/>
            <p:nvPr/>
          </p:nvSpPr>
          <p:spPr>
            <a:xfrm>
              <a:off x="5969332" y="4471387"/>
              <a:ext cx="1076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Top1 Acc.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7A27A9-CDA8-1822-C5A6-BCBA8B62E9A2}"/>
                </a:ext>
              </a:extLst>
            </p:cNvPr>
            <p:cNvSpPr/>
            <p:nvPr/>
          </p:nvSpPr>
          <p:spPr>
            <a:xfrm>
              <a:off x="4373830" y="5500166"/>
              <a:ext cx="1676400" cy="533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Multi-Modal Classifier</a:t>
              </a:r>
            </a:p>
          </p:txBody>
        </p:sp>
        <p:cxnSp>
          <p:nvCxnSpPr>
            <p:cNvPr id="18" name="Elbow Connector 99">
              <a:extLst>
                <a:ext uri="{FF2B5EF4-FFF2-40B4-BE49-F238E27FC236}">
                  <a16:creationId xmlns:a16="http://schemas.microsoft.com/office/drawing/2014/main" id="{C91E32A1-0A3E-92CE-63A1-4B220DAC6A26}"/>
                </a:ext>
              </a:extLst>
            </p:cNvPr>
            <p:cNvCxnSpPr>
              <a:stCxn id="12" idx="0"/>
              <a:endCxn id="13" idx="1"/>
            </p:cNvCxnSpPr>
            <p:nvPr/>
          </p:nvCxnSpPr>
          <p:spPr>
            <a:xfrm rot="10800000" flipH="1">
              <a:off x="1712162" y="4043514"/>
              <a:ext cx="2661667" cy="760654"/>
            </a:xfrm>
            <a:prstGeom prst="bentConnector3">
              <a:avLst>
                <a:gd name="adj1" fmla="val 2300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71FF2F-41DA-033E-95AD-68DAEB4D1AFF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2261447" y="4804168"/>
              <a:ext cx="2102486" cy="201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01">
              <a:extLst>
                <a:ext uri="{FF2B5EF4-FFF2-40B4-BE49-F238E27FC236}">
                  <a16:creationId xmlns:a16="http://schemas.microsoft.com/office/drawing/2014/main" id="{3FD90EEF-4C64-082F-9990-AE56D3167472}"/>
                </a:ext>
              </a:extLst>
            </p:cNvPr>
            <p:cNvCxnSpPr>
              <a:stCxn id="12" idx="0"/>
              <a:endCxn id="17" idx="1"/>
            </p:cNvCxnSpPr>
            <p:nvPr/>
          </p:nvCxnSpPr>
          <p:spPr>
            <a:xfrm rot="10800000" flipH="1" flipV="1">
              <a:off x="1712162" y="4804168"/>
              <a:ext cx="2661667" cy="962698"/>
            </a:xfrm>
            <a:prstGeom prst="bentConnector3">
              <a:avLst>
                <a:gd name="adj1" fmla="val 2255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247F6A-E4CD-5042-B2D5-EA728ED32B9C}"/>
                </a:ext>
              </a:extLst>
            </p:cNvPr>
            <p:cNvSpPr txBox="1"/>
            <p:nvPr/>
          </p:nvSpPr>
          <p:spPr>
            <a:xfrm>
              <a:off x="2466099" y="3706015"/>
              <a:ext cx="1774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Detection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AE2D48-DFAB-4730-A0B3-A516EB2CE97E}"/>
                </a:ext>
              </a:extLst>
            </p:cNvPr>
            <p:cNvSpPr txBox="1"/>
            <p:nvPr/>
          </p:nvSpPr>
          <p:spPr>
            <a:xfrm>
              <a:off x="2271344" y="4491039"/>
              <a:ext cx="2157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Activity Classification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510677-35FB-07B8-C023-C9C80A316D04}"/>
                </a:ext>
              </a:extLst>
            </p:cNvPr>
            <p:cNvSpPr txBox="1"/>
            <p:nvPr/>
          </p:nvSpPr>
          <p:spPr>
            <a:xfrm>
              <a:off x="2340552" y="5404200"/>
              <a:ext cx="1938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Multi-Modal Class.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16647D-291C-3369-4BCF-047198356ED5}"/>
                </a:ext>
              </a:extLst>
            </p:cNvPr>
            <p:cNvSpPr txBox="1"/>
            <p:nvPr/>
          </p:nvSpPr>
          <p:spPr>
            <a:xfrm>
              <a:off x="6030428" y="5423992"/>
              <a:ext cx="1076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Top1 Acc.</a:t>
              </a:r>
            </a:p>
          </p:txBody>
        </p:sp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0F07E6B9-05A6-866F-EDDA-4200E0602BF3}"/>
                </a:ext>
              </a:extLst>
            </p:cNvPr>
            <p:cNvSpPr/>
            <p:nvPr/>
          </p:nvSpPr>
          <p:spPr>
            <a:xfrm rot="5400000">
              <a:off x="7257017" y="4539602"/>
              <a:ext cx="1099981" cy="549284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Mux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7B64411-AEEB-F440-8140-39234F8495F1}"/>
                </a:ext>
              </a:extLst>
            </p:cNvPr>
            <p:cNvCxnSpPr>
              <a:cxnSpLocks/>
              <a:stCxn id="15" idx="3"/>
              <a:endCxn id="25" idx="2"/>
            </p:cNvCxnSpPr>
            <p:nvPr/>
          </p:nvCxnSpPr>
          <p:spPr>
            <a:xfrm flipV="1">
              <a:off x="6040333" y="4814245"/>
              <a:ext cx="1492033" cy="100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108">
              <a:extLst>
                <a:ext uri="{FF2B5EF4-FFF2-40B4-BE49-F238E27FC236}">
                  <a16:creationId xmlns:a16="http://schemas.microsoft.com/office/drawing/2014/main" id="{FA489B45-8000-65CF-A862-CA5F628E20B5}"/>
                </a:ext>
              </a:extLst>
            </p:cNvPr>
            <p:cNvCxnSpPr>
              <a:stCxn id="13" idx="3"/>
              <a:endCxn id="25" idx="2"/>
            </p:cNvCxnSpPr>
            <p:nvPr/>
          </p:nvCxnSpPr>
          <p:spPr>
            <a:xfrm>
              <a:off x="6050230" y="4043514"/>
              <a:ext cx="1482136" cy="770731"/>
            </a:xfrm>
            <a:prstGeom prst="bentConnector3">
              <a:avLst>
                <a:gd name="adj1" fmla="val 780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109">
              <a:extLst>
                <a:ext uri="{FF2B5EF4-FFF2-40B4-BE49-F238E27FC236}">
                  <a16:creationId xmlns:a16="http://schemas.microsoft.com/office/drawing/2014/main" id="{26DD4D1C-D942-0367-A4AB-D6474BD63F3F}"/>
                </a:ext>
              </a:extLst>
            </p:cNvPr>
            <p:cNvCxnSpPr>
              <a:stCxn id="17" idx="3"/>
              <a:endCxn id="25" idx="2"/>
            </p:cNvCxnSpPr>
            <p:nvPr/>
          </p:nvCxnSpPr>
          <p:spPr>
            <a:xfrm flipV="1">
              <a:off x="6050230" y="4814245"/>
              <a:ext cx="1482136" cy="952621"/>
            </a:xfrm>
            <a:prstGeom prst="bentConnector3">
              <a:avLst>
                <a:gd name="adj1" fmla="val 780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1CC8D9-C463-0AB8-C7BA-B22216FC4958}"/>
                </a:ext>
              </a:extLst>
            </p:cNvPr>
            <p:cNvCxnSpPr>
              <a:stCxn id="25" idx="0"/>
            </p:cNvCxnSpPr>
            <p:nvPr/>
          </p:nvCxnSpPr>
          <p:spPr>
            <a:xfrm flipV="1">
              <a:off x="8081650" y="4814244"/>
              <a:ext cx="528950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A27A30-7E7A-3D2E-4E6D-B2651EE23B6D}"/>
                </a:ext>
              </a:extLst>
            </p:cNvPr>
            <p:cNvSpPr txBox="1"/>
            <p:nvPr/>
          </p:nvSpPr>
          <p:spPr>
            <a:xfrm>
              <a:off x="8643071" y="4639655"/>
              <a:ext cx="145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 Error</a:t>
              </a:r>
            </a:p>
          </p:txBody>
        </p:sp>
      </p:grp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8B67795D-C6D7-0F34-6089-FC5AA3D829F7}"/>
              </a:ext>
            </a:extLst>
          </p:cNvPr>
          <p:cNvSpPr txBox="1">
            <a:spLocks/>
          </p:cNvSpPr>
          <p:nvPr/>
        </p:nvSpPr>
        <p:spPr>
          <a:xfrm>
            <a:off x="1206115" y="1302455"/>
            <a:ext cx="7302808" cy="2197145"/>
          </a:xfrm>
          <a:prstGeom prst="rect">
            <a:avLst/>
          </a:prstGeom>
        </p:spPr>
        <p:txBody>
          <a:bodyPr/>
          <a:lstStyle>
            <a:lvl1pPr marL="284163" indent="-28416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31825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985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4906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474E4DE-F1BD-A424-A0A1-AD104D9CC1C4}"/>
              </a:ext>
            </a:extLst>
          </p:cNvPr>
          <p:cNvCxnSpPr>
            <a:cxnSpLocks/>
          </p:cNvCxnSpPr>
          <p:nvPr/>
        </p:nvCxnSpPr>
        <p:spPr>
          <a:xfrm>
            <a:off x="1211428" y="3227863"/>
            <a:ext cx="2385712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E0F900F-EE05-E672-C885-A6BED66CE54F}"/>
              </a:ext>
            </a:extLst>
          </p:cNvPr>
          <p:cNvCxnSpPr>
            <a:cxnSpLocks/>
          </p:cNvCxnSpPr>
          <p:nvPr/>
        </p:nvCxnSpPr>
        <p:spPr>
          <a:xfrm>
            <a:off x="1220323" y="1990651"/>
            <a:ext cx="2015052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FA13162-06B3-F7C2-649A-0412B4BFB1F2}"/>
              </a:ext>
            </a:extLst>
          </p:cNvPr>
          <p:cNvCxnSpPr>
            <a:cxnSpLocks/>
          </p:cNvCxnSpPr>
          <p:nvPr/>
        </p:nvCxnSpPr>
        <p:spPr>
          <a:xfrm flipV="1">
            <a:off x="3218057" y="1421353"/>
            <a:ext cx="5282045" cy="945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0DE1481-9E50-589E-66A7-92BA95D19BDC}"/>
              </a:ext>
            </a:extLst>
          </p:cNvPr>
          <p:cNvCxnSpPr>
            <a:cxnSpLocks/>
          </p:cNvCxnSpPr>
          <p:nvPr/>
        </p:nvCxnSpPr>
        <p:spPr>
          <a:xfrm>
            <a:off x="3235375" y="1421353"/>
            <a:ext cx="0" cy="586665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289123D-AB0D-2FD0-54E3-36B8DD7FDCF8}"/>
              </a:ext>
            </a:extLst>
          </p:cNvPr>
          <p:cNvCxnSpPr>
            <a:cxnSpLocks/>
          </p:cNvCxnSpPr>
          <p:nvPr/>
        </p:nvCxnSpPr>
        <p:spPr>
          <a:xfrm flipV="1">
            <a:off x="3597140" y="2185338"/>
            <a:ext cx="4745201" cy="14305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2E13933-308E-2CC9-6863-DB260A1A0A65}"/>
              </a:ext>
            </a:extLst>
          </p:cNvPr>
          <p:cNvCxnSpPr>
            <a:cxnSpLocks/>
          </p:cNvCxnSpPr>
          <p:nvPr/>
        </p:nvCxnSpPr>
        <p:spPr>
          <a:xfrm flipV="1">
            <a:off x="3592015" y="2190193"/>
            <a:ext cx="5125" cy="104821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001E453-A25A-ECB3-C942-CA1CFD9DDD4C}"/>
              </a:ext>
            </a:extLst>
          </p:cNvPr>
          <p:cNvCxnSpPr>
            <a:cxnSpLocks/>
          </p:cNvCxnSpPr>
          <p:nvPr/>
        </p:nvCxnSpPr>
        <p:spPr>
          <a:xfrm>
            <a:off x="8339779" y="2175367"/>
            <a:ext cx="7687" cy="109866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077DB02-C938-8ECC-0D7E-7D6F6FA93EC0}"/>
              </a:ext>
            </a:extLst>
          </p:cNvPr>
          <p:cNvCxnSpPr>
            <a:cxnSpLocks/>
          </p:cNvCxnSpPr>
          <p:nvPr/>
        </p:nvCxnSpPr>
        <p:spPr>
          <a:xfrm flipV="1">
            <a:off x="8355218" y="3227863"/>
            <a:ext cx="2678630" cy="2063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AF43073-6C49-07A2-BA79-CE6AB77F1C5B}"/>
              </a:ext>
            </a:extLst>
          </p:cNvPr>
          <p:cNvCxnSpPr>
            <a:cxnSpLocks/>
          </p:cNvCxnSpPr>
          <p:nvPr/>
        </p:nvCxnSpPr>
        <p:spPr>
          <a:xfrm>
            <a:off x="8500102" y="1906418"/>
            <a:ext cx="2547505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0D0BB44-19F0-FD96-10DE-67E842DC54B6}"/>
              </a:ext>
            </a:extLst>
          </p:cNvPr>
          <p:cNvCxnSpPr>
            <a:cxnSpLocks/>
          </p:cNvCxnSpPr>
          <p:nvPr/>
        </p:nvCxnSpPr>
        <p:spPr>
          <a:xfrm>
            <a:off x="8500102" y="1409531"/>
            <a:ext cx="0" cy="511175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F5B644F-FB26-5C0B-436E-359A50311751}"/>
              </a:ext>
            </a:extLst>
          </p:cNvPr>
          <p:cNvCxnSpPr>
            <a:cxnSpLocks/>
          </p:cNvCxnSpPr>
          <p:nvPr/>
        </p:nvCxnSpPr>
        <p:spPr>
          <a:xfrm>
            <a:off x="11033848" y="1920706"/>
            <a:ext cx="0" cy="132779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7478570-58D8-4658-C55D-DE767396FE60}"/>
              </a:ext>
            </a:extLst>
          </p:cNvPr>
          <p:cNvCxnSpPr>
            <a:cxnSpLocks/>
          </p:cNvCxnSpPr>
          <p:nvPr/>
        </p:nvCxnSpPr>
        <p:spPr>
          <a:xfrm flipH="1">
            <a:off x="1206115" y="1974613"/>
            <a:ext cx="8895" cy="126356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B321C1A-63FE-FAE5-80DF-B769AADA7F12}"/>
              </a:ext>
            </a:extLst>
          </p:cNvPr>
          <p:cNvSpPr txBox="1"/>
          <p:nvPr/>
        </p:nvSpPr>
        <p:spPr>
          <a:xfrm>
            <a:off x="9426499" y="1228489"/>
            <a:ext cx="2765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*CVAT: Computer Vision Annotation Tool</a:t>
            </a:r>
          </a:p>
        </p:txBody>
      </p:sp>
    </p:spTree>
    <p:extLst>
      <p:ext uri="{BB962C8B-B14F-4D97-AF65-F5344CB8AC3E}">
        <p14:creationId xmlns:p14="http://schemas.microsoft.com/office/powerpoint/2010/main" val="330238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f8067012a_0_8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Baseline Framework</a:t>
            </a:r>
            <a:endParaRPr/>
          </a:p>
        </p:txBody>
      </p:sp>
      <p:sp>
        <p:nvSpPr>
          <p:cNvPr id="223" name="Google Shape;223;g25f8067012a_0_8"/>
          <p:cNvSpPr txBox="1">
            <a:spLocks noGrp="1"/>
          </p:cNvSpPr>
          <p:nvPr>
            <p:ph type="dt" idx="10"/>
          </p:nvPr>
        </p:nvSpPr>
        <p:spPr>
          <a:xfrm>
            <a:off x="-30" y="6583800"/>
            <a:ext cx="1950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Aug 2023</a:t>
            </a:r>
            <a:endParaRPr dirty="0"/>
          </a:p>
        </p:txBody>
      </p:sp>
      <p:sp>
        <p:nvSpPr>
          <p:cNvPr id="224" name="Google Shape;224;g25f8067012a_0_8"/>
          <p:cNvSpPr txBox="1">
            <a:spLocks noGrp="1"/>
          </p:cNvSpPr>
          <p:nvPr>
            <p:ph type="ftr" idx="11"/>
          </p:nvPr>
        </p:nvSpPr>
        <p:spPr>
          <a:xfrm>
            <a:off x="2011650" y="6583800"/>
            <a:ext cx="8168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BOSTON FUSION PROPRIETARY</a:t>
            </a:r>
            <a:endParaRPr dirty="0"/>
          </a:p>
        </p:txBody>
      </p:sp>
      <p:pic>
        <p:nvPicPr>
          <p:cNvPr id="227" name="Google Shape;227;g25f8067012a_0_8" descr="A picture containing text, diagram, screenshot, pla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730" y="2069053"/>
            <a:ext cx="5431743" cy="3897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g25f8067012a_0_8"/>
          <p:cNvCxnSpPr>
            <a:cxnSpLocks/>
          </p:cNvCxnSpPr>
          <p:nvPr/>
        </p:nvCxnSpPr>
        <p:spPr>
          <a:xfrm>
            <a:off x="5940778" y="3883300"/>
            <a:ext cx="83713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42C7868-0864-8F89-43D0-31B851ED45DD}"/>
              </a:ext>
            </a:extLst>
          </p:cNvPr>
          <p:cNvSpPr/>
          <p:nvPr/>
        </p:nvSpPr>
        <p:spPr>
          <a:xfrm>
            <a:off x="4533595" y="3954712"/>
            <a:ext cx="1138925" cy="20527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84D16-301D-5416-9651-220C52D6D877}"/>
              </a:ext>
            </a:extLst>
          </p:cNvPr>
          <p:cNvSpPr/>
          <p:nvPr/>
        </p:nvSpPr>
        <p:spPr>
          <a:xfrm>
            <a:off x="72070" y="3995078"/>
            <a:ext cx="1617133" cy="22681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2913D-2CD0-F58A-D6B8-B558BA800E8F}"/>
              </a:ext>
            </a:extLst>
          </p:cNvPr>
          <p:cNvSpPr txBox="1"/>
          <p:nvPr/>
        </p:nvSpPr>
        <p:spPr>
          <a:xfrm>
            <a:off x="1633623" y="1318864"/>
            <a:ext cx="2912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Proposed ARCLIGHT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68241-887C-9189-5C72-72F06207ABCC}"/>
              </a:ext>
            </a:extLst>
          </p:cNvPr>
          <p:cNvSpPr txBox="1"/>
          <p:nvPr/>
        </p:nvSpPr>
        <p:spPr>
          <a:xfrm>
            <a:off x="7504352" y="1318863"/>
            <a:ext cx="3044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Implemented Baseline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92DCF-F0E5-F6AF-126D-6716C807A750}"/>
              </a:ext>
            </a:extLst>
          </p:cNvPr>
          <p:cNvSpPr txBox="1"/>
          <p:nvPr/>
        </p:nvSpPr>
        <p:spPr>
          <a:xfrm>
            <a:off x="7504352" y="1556656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Simplified, off the shelf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Improved commercial models since proposal</a:t>
            </a:r>
          </a:p>
          <a:p>
            <a:endParaRPr lang="en-US" sz="1200" dirty="0"/>
          </a:p>
        </p:txBody>
      </p:sp>
      <p:pic>
        <p:nvPicPr>
          <p:cNvPr id="5" name="Picture 4" descr="A diagram of a software system">
            <a:extLst>
              <a:ext uri="{FF2B5EF4-FFF2-40B4-BE49-F238E27FC236}">
                <a16:creationId xmlns:a16="http://schemas.microsoft.com/office/drawing/2014/main" id="{4F974A57-29DE-4AF6-D452-CE76EFD6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909" y="2073136"/>
            <a:ext cx="4970746" cy="383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omputer">
            <a:extLst>
              <a:ext uri="{FF2B5EF4-FFF2-40B4-BE49-F238E27FC236}">
                <a16:creationId xmlns:a16="http://schemas.microsoft.com/office/drawing/2014/main" id="{AB5B4000-5E1E-5010-976C-66BFCAD5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7" y="2325654"/>
            <a:ext cx="2343574" cy="28010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EFF85-07A1-302E-D949-25AF8A2E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</a:t>
            </a:r>
            <a:r>
              <a:rPr lang="en-US" dirty="0">
                <a:sym typeface="Wingdings" panose="05000000000000000000" pitchFamily="2" charset="2"/>
              </a:rPr>
              <a:t> Front End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BC970-76A6-AFF5-FF2C-341806E8592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14 Aug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F31A1-C5B7-6D2D-CCF1-654874284B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BOSTON FUSION PROPRIETARY</a:t>
            </a:r>
          </a:p>
        </p:txBody>
      </p:sp>
      <p:pic>
        <p:nvPicPr>
          <p:cNvPr id="3" name="Picture 2" descr="A kitchen with a sink and a sink&#10;&#10;Description automatically generated">
            <a:extLst>
              <a:ext uri="{FF2B5EF4-FFF2-40B4-BE49-F238E27FC236}">
                <a16:creationId xmlns:a16="http://schemas.microsoft.com/office/drawing/2014/main" id="{CFE2ADA9-0656-01BB-A8CF-02560DA39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77" y="3254360"/>
            <a:ext cx="1307953" cy="668416"/>
          </a:xfrm>
          <a:prstGeom prst="rect">
            <a:avLst/>
          </a:prstGeom>
        </p:spPr>
      </p:pic>
      <p:pic>
        <p:nvPicPr>
          <p:cNvPr id="12" name="Picture 11" descr="A kitchen with a sink and a sink">
            <a:extLst>
              <a:ext uri="{FF2B5EF4-FFF2-40B4-BE49-F238E27FC236}">
                <a16:creationId xmlns:a16="http://schemas.microsoft.com/office/drawing/2014/main" id="{E7ABF08F-4863-CC11-B860-1CC716D38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759" y="2142870"/>
            <a:ext cx="5092766" cy="2983836"/>
          </a:xfrm>
          <a:prstGeom prst="rect">
            <a:avLst/>
          </a:prstGeom>
        </p:spPr>
      </p:pic>
      <p:pic>
        <p:nvPicPr>
          <p:cNvPr id="13" name="Picture 12" descr="A kitchen with a sink and a sink">
            <a:extLst>
              <a:ext uri="{FF2B5EF4-FFF2-40B4-BE49-F238E27FC236}">
                <a16:creationId xmlns:a16="http://schemas.microsoft.com/office/drawing/2014/main" id="{C75EF418-D444-9080-F5F2-D88304997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01" y="2142870"/>
            <a:ext cx="5318649" cy="29838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88200D-17B7-AE39-9655-6FEB90344B31}"/>
              </a:ext>
            </a:extLst>
          </p:cNvPr>
          <p:cNvSpPr txBox="1"/>
          <p:nvPr/>
        </p:nvSpPr>
        <p:spPr>
          <a:xfrm>
            <a:off x="6470650" y="1499238"/>
            <a:ext cx="2813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 Images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1A3A4B-B83D-0BDC-A61A-6E79D30DE77B}"/>
              </a:ext>
            </a:extLst>
          </p:cNvPr>
          <p:cNvSpPr txBox="1"/>
          <p:nvPr/>
        </p:nvSpPr>
        <p:spPr>
          <a:xfrm>
            <a:off x="4257721" y="5216339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With</a:t>
            </a:r>
            <a:r>
              <a:rPr lang="en-US" dirty="0"/>
              <a:t> Ground Truth Labels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4E3CA-606D-4C7A-0FB8-E50508867385}"/>
              </a:ext>
            </a:extLst>
          </p:cNvPr>
          <p:cNvSpPr txBox="1"/>
          <p:nvPr/>
        </p:nvSpPr>
        <p:spPr>
          <a:xfrm>
            <a:off x="8397240" y="5216338"/>
            <a:ext cx="2677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Without</a:t>
            </a:r>
            <a:r>
              <a:rPr lang="en-US" dirty="0"/>
              <a:t> Ground Truth Labels</a:t>
            </a:r>
          </a:p>
        </p:txBody>
      </p:sp>
    </p:spTree>
    <p:extLst>
      <p:ext uri="{BB962C8B-B14F-4D97-AF65-F5344CB8AC3E}">
        <p14:creationId xmlns:p14="http://schemas.microsoft.com/office/powerpoint/2010/main" val="211288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660A7AA-F712-8CAA-B5D8-77165F0B134F}"/>
              </a:ext>
            </a:extLst>
          </p:cNvPr>
          <p:cNvSpPr txBox="1"/>
          <p:nvPr/>
        </p:nvSpPr>
        <p:spPr>
          <a:xfrm>
            <a:off x="6221523" y="4460776"/>
            <a:ext cx="3263900" cy="1892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“path/to/image.jpg"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{</a:t>
            </a:r>
            <a:r>
              <a:rPr lang="en-US" sz="900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"detections"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900" b="1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sz="900" b="1" dirty="0">
                <a:solidFill>
                  <a:srgbClr val="ABB2BF"/>
                </a:solidFill>
                <a:latin typeface="Consolas" panose="020B0609020204030204" pitchFamily="49" charset="0"/>
              </a:rPr>
              <a:t>     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bbox</a:t>
            </a:r>
            <a:r>
              <a:rPr lang="en-US" sz="900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9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0.26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0.24434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0.376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0.4482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r>
              <a:rPr lang="en-US" sz="900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      "label"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“BOWL"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900" b="1" dirty="0">
                <a:solidFill>
                  <a:srgbClr val="ABB2BF"/>
                </a:solidFill>
                <a:latin typeface="Consolas" panose="020B0609020204030204" pitchFamily="49" charset="0"/>
              </a:rPr>
              <a:t>      </a:t>
            </a:r>
            <a:r>
              <a:rPr lang="en-US" sz="900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"confidence"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0.9648606777191162</a:t>
            </a:r>
          </a:p>
          <a:p>
            <a:r>
              <a:rPr lang="en-US" sz="900" b="1" dirty="0">
                <a:solidFill>
                  <a:srgbClr val="D19A66"/>
                </a:solidFill>
                <a:latin typeface="Consolas" panose="020B0609020204030204" pitchFamily="49" charset="0"/>
              </a:rPr>
              <a:t>     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900" b="1" dirty="0">
                <a:solidFill>
                  <a:srgbClr val="ABB2BF"/>
                </a:solidFill>
                <a:latin typeface="Consolas" panose="020B0609020204030204" pitchFamily="49" charset="0"/>
              </a:rPr>
              <a:t>     ...</a:t>
            </a:r>
            <a:endParaRPr lang="en-US" sz="900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1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r>
              <a:rPr lang="en-US" sz="900" b="1" dirty="0">
                <a:solidFill>
                  <a:srgbClr val="ABB2BF"/>
                </a:solidFill>
                <a:latin typeface="Consolas" panose="020B0609020204030204" pitchFamily="49" charset="0"/>
              </a:rPr>
              <a:t>   </a:t>
            </a:r>
            <a:r>
              <a:rPr lang="en-US" sz="900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900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"validation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900" b="1" dirty="0">
              <a:solidFill>
                <a:srgbClr val="98C37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1" dirty="0">
                <a:solidFill>
                  <a:srgbClr val="98C379"/>
                </a:solidFill>
                <a:latin typeface="Consolas" panose="020B0609020204030204" pitchFamily="49" charset="0"/>
              </a:rPr>
              <a:t>  </a:t>
            </a:r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900" b="1" dirty="0">
                <a:solidFill>
                  <a:srgbClr val="ABB2BF"/>
                </a:solidFill>
                <a:latin typeface="Consolas" panose="020B0609020204030204" pitchFamily="49" charset="0"/>
              </a:rPr>
              <a:t>  ...</a:t>
            </a:r>
            <a:endParaRPr lang="en-US" sz="900" b="1" dirty="0">
              <a:solidFill>
                <a:srgbClr val="98C379"/>
              </a:solidFill>
              <a:latin typeface="Consolas" panose="020B0609020204030204" pitchFamily="49" charset="0"/>
            </a:endParaRPr>
          </a:p>
          <a:p>
            <a:r>
              <a:rPr lang="en-US" sz="9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1" dirty="0">
              <a:solidFill>
                <a:srgbClr val="98C37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3" name="Google Shape;233;g25f8067012a_0_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dirty="0"/>
              <a:t>Inferencing System</a:t>
            </a:r>
            <a:endParaRPr dirty="0"/>
          </a:p>
        </p:txBody>
      </p:sp>
      <p:sp>
        <p:nvSpPr>
          <p:cNvPr id="235" name="Google Shape;235;g25f8067012a_0_16"/>
          <p:cNvSpPr txBox="1">
            <a:spLocks noGrp="1"/>
          </p:cNvSpPr>
          <p:nvPr>
            <p:ph type="dt" idx="10"/>
          </p:nvPr>
        </p:nvSpPr>
        <p:spPr>
          <a:xfrm>
            <a:off x="0" y="6583680"/>
            <a:ext cx="19507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Aug 2023</a:t>
            </a:r>
            <a:endParaRPr dirty="0"/>
          </a:p>
        </p:txBody>
      </p:sp>
      <p:sp>
        <p:nvSpPr>
          <p:cNvPr id="236" name="Google Shape;236;g25f8067012a_0_16"/>
          <p:cNvSpPr txBox="1">
            <a:spLocks noGrp="1"/>
          </p:cNvSpPr>
          <p:nvPr>
            <p:ph type="ftr" idx="11"/>
          </p:nvPr>
        </p:nvSpPr>
        <p:spPr>
          <a:xfrm>
            <a:off x="2011680" y="6583680"/>
            <a:ext cx="81686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BOSTON FUSION PROPRIETARY</a:t>
            </a:r>
            <a:endParaRPr dirty="0"/>
          </a:p>
        </p:txBody>
      </p:sp>
      <p:sp>
        <p:nvSpPr>
          <p:cNvPr id="234" name="Google Shape;234;g25f8067012a_0_16"/>
          <p:cNvSpPr txBox="1">
            <a:spLocks noGrp="1"/>
          </p:cNvSpPr>
          <p:nvPr>
            <p:ph type="body" idx="1"/>
          </p:nvPr>
        </p:nvSpPr>
        <p:spPr>
          <a:xfrm>
            <a:off x="6410960" y="1344528"/>
            <a:ext cx="6375400" cy="313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indent="-457200"/>
            <a:r>
              <a:rPr lang="en-US" dirty="0"/>
              <a:t>Structure:</a:t>
            </a:r>
          </a:p>
          <a:p>
            <a:pPr lvl="1" indent="-457200"/>
            <a:r>
              <a:rPr lang="en-US" dirty="0"/>
              <a:t>Base client connects to server</a:t>
            </a:r>
          </a:p>
          <a:p>
            <a:pPr lvl="1" indent="-457200"/>
            <a:r>
              <a:rPr lang="en-US" dirty="0"/>
              <a:t>Model clients inherit base client</a:t>
            </a:r>
          </a:p>
          <a:p>
            <a:pPr lvl="2" indent="-457200"/>
            <a:r>
              <a:rPr lang="en-US" dirty="0"/>
              <a:t>Handles pre- and post- processing</a:t>
            </a:r>
          </a:p>
          <a:p>
            <a:pPr indent="-457200"/>
            <a:r>
              <a:rPr lang="en-US" dirty="0"/>
              <a:t>Tools:</a:t>
            </a:r>
          </a:p>
          <a:p>
            <a:pPr lvl="1" indent="-457200"/>
            <a:r>
              <a:rPr lang="en-US" dirty="0"/>
              <a:t>Triton Inference Server</a:t>
            </a:r>
          </a:p>
          <a:p>
            <a:pPr lvl="2" indent="-457200"/>
            <a:r>
              <a:rPr lang="en-US" dirty="0"/>
              <a:t>Fast, OTS, good documentation, “piping”</a:t>
            </a:r>
          </a:p>
          <a:p>
            <a:pPr lvl="1" indent="-457200"/>
            <a:r>
              <a:rPr lang="en-US" dirty="0"/>
              <a:t>YOLOv7</a:t>
            </a:r>
          </a:p>
          <a:p>
            <a:pPr lvl="2" indent="-457200"/>
            <a:r>
              <a:rPr lang="en-US" dirty="0"/>
              <a:t>Fast Detection</a:t>
            </a:r>
          </a:p>
          <a:p>
            <a:pPr lvl="1" indent="-457200"/>
            <a:r>
              <a:rPr lang="en-US" dirty="0"/>
              <a:t>Mask-</a:t>
            </a:r>
            <a:r>
              <a:rPr lang="en-US" dirty="0" err="1"/>
              <a:t>rcnn</a:t>
            </a:r>
            <a:r>
              <a:rPr lang="en-US" dirty="0"/>
              <a:t> (Detectron2)</a:t>
            </a:r>
          </a:p>
          <a:p>
            <a:pPr lvl="2" indent="-457200"/>
            <a:r>
              <a:rPr lang="en-US" dirty="0"/>
              <a:t>SOTA segmentation</a:t>
            </a:r>
          </a:p>
        </p:txBody>
      </p:sp>
      <p:pic>
        <p:nvPicPr>
          <p:cNvPr id="5" name="Picture 4" descr="A diagram of a software system">
            <a:extLst>
              <a:ext uri="{FF2B5EF4-FFF2-40B4-BE49-F238E27FC236}">
                <a16:creationId xmlns:a16="http://schemas.microsoft.com/office/drawing/2014/main" id="{97FA5DAD-8D7E-915D-5D17-64A283D2A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639635"/>
            <a:ext cx="5881760" cy="3391732"/>
          </a:xfrm>
          <a:prstGeom prst="rect">
            <a:avLst/>
          </a:prstGeom>
        </p:spPr>
      </p:pic>
      <p:pic>
        <p:nvPicPr>
          <p:cNvPr id="2" name="Picture 1" descr="A kitchen with a sink and a sink">
            <a:extLst>
              <a:ext uri="{FF2B5EF4-FFF2-40B4-BE49-F238E27FC236}">
                <a16:creationId xmlns:a16="http://schemas.microsoft.com/office/drawing/2014/main" id="{455EEDFB-9682-69DF-5E40-791718A96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39" y="4726537"/>
            <a:ext cx="1360972" cy="797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50867-B307-E1EC-105B-163A91B837E5}"/>
              </a:ext>
            </a:extLst>
          </p:cNvPr>
          <p:cNvSpPr txBox="1"/>
          <p:nvPr/>
        </p:nvSpPr>
        <p:spPr>
          <a:xfrm>
            <a:off x="242627" y="5561302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Unlabeled Input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55167-382A-FC04-C55A-7A068196B9C4}"/>
              </a:ext>
            </a:extLst>
          </p:cNvPr>
          <p:cNvSpPr txBox="1"/>
          <p:nvPr/>
        </p:nvSpPr>
        <p:spPr>
          <a:xfrm>
            <a:off x="8919242" y="6107381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B89AF-0B8E-6546-1CBA-60FE2D680BCF}"/>
              </a:ext>
            </a:extLst>
          </p:cNvPr>
          <p:cNvSpPr txBox="1"/>
          <p:nvPr/>
        </p:nvSpPr>
        <p:spPr>
          <a:xfrm>
            <a:off x="3339477" y="496986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 Output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ata flow">
            <a:extLst>
              <a:ext uri="{FF2B5EF4-FFF2-40B4-BE49-F238E27FC236}">
                <a16:creationId xmlns:a16="http://schemas.microsoft.com/office/drawing/2014/main" id="{6F5F25C3-B7DA-FDA0-C59A-91BDF48C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40" y="2902562"/>
            <a:ext cx="5067300" cy="2305050"/>
          </a:xfrm>
          <a:prstGeom prst="rect">
            <a:avLst/>
          </a:prstGeom>
        </p:spPr>
      </p:pic>
      <p:sp>
        <p:nvSpPr>
          <p:cNvPr id="244" name="Google Shape;244;g25f8067012a_0_24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dirty="0"/>
              <a:t>Store Of Information</a:t>
            </a:r>
            <a:endParaRPr dirty="0"/>
          </a:p>
        </p:txBody>
      </p:sp>
      <p:sp>
        <p:nvSpPr>
          <p:cNvPr id="246" name="Google Shape;246;g25f8067012a_0_24"/>
          <p:cNvSpPr txBox="1">
            <a:spLocks noGrp="1"/>
          </p:cNvSpPr>
          <p:nvPr>
            <p:ph type="dt" idx="10"/>
          </p:nvPr>
        </p:nvSpPr>
        <p:spPr>
          <a:xfrm>
            <a:off x="0" y="6583800"/>
            <a:ext cx="1950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Aug 2023</a:t>
            </a:r>
            <a:endParaRPr dirty="0"/>
          </a:p>
        </p:txBody>
      </p:sp>
      <p:sp>
        <p:nvSpPr>
          <p:cNvPr id="247" name="Google Shape;247;g25f8067012a_0_24"/>
          <p:cNvSpPr txBox="1">
            <a:spLocks noGrp="1"/>
          </p:cNvSpPr>
          <p:nvPr>
            <p:ph type="ftr" idx="11"/>
          </p:nvPr>
        </p:nvSpPr>
        <p:spPr>
          <a:xfrm>
            <a:off x="2011680" y="6583800"/>
            <a:ext cx="8168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BOSTON FUSION PROPRIETARY</a:t>
            </a:r>
            <a:endParaRPr dirty="0"/>
          </a:p>
        </p:txBody>
      </p:sp>
      <p:sp>
        <p:nvSpPr>
          <p:cNvPr id="250" name="Google Shape;250;g25f8067012a_0_24"/>
          <p:cNvSpPr txBox="1">
            <a:spLocks noGrp="1"/>
          </p:cNvSpPr>
          <p:nvPr>
            <p:ph type="body" idx="2"/>
          </p:nvPr>
        </p:nvSpPr>
        <p:spPr>
          <a:xfrm>
            <a:off x="6350000" y="1503680"/>
            <a:ext cx="5344160" cy="473964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indent="-457200"/>
            <a:r>
              <a:rPr lang="en-US" dirty="0"/>
              <a:t>Structure:</a:t>
            </a:r>
          </a:p>
          <a:p>
            <a:pPr lvl="1" indent="-457200"/>
            <a:r>
              <a:rPr lang="en-US" dirty="0"/>
              <a:t>Raw results and image stored on ARCLIGHT server </a:t>
            </a:r>
          </a:p>
          <a:p>
            <a:pPr lvl="1" indent="-457200"/>
            <a:r>
              <a:rPr lang="en-US" dirty="0" err="1"/>
              <a:t>Fiftyone</a:t>
            </a:r>
            <a:r>
              <a:rPr lang="en-US" dirty="0"/>
              <a:t> visualizes results</a:t>
            </a:r>
          </a:p>
          <a:p>
            <a:pPr lvl="1" indent="-457200"/>
            <a:r>
              <a:rPr lang="en-US" dirty="0"/>
              <a:t>CVAT validates &amp; merges changes in annotation back to stored results</a:t>
            </a:r>
          </a:p>
          <a:p>
            <a:pPr indent="-457200"/>
            <a:r>
              <a:rPr lang="en-US" dirty="0"/>
              <a:t>Tools:</a:t>
            </a:r>
          </a:p>
          <a:p>
            <a:pPr lvl="1" indent="-457200"/>
            <a:r>
              <a:rPr lang="en-US" dirty="0"/>
              <a:t>CVAT</a:t>
            </a:r>
          </a:p>
          <a:p>
            <a:pPr lvl="2" indent="-457200"/>
            <a:r>
              <a:rPr lang="en-US" dirty="0"/>
              <a:t>Open source, fantastic video annotations</a:t>
            </a:r>
          </a:p>
          <a:p>
            <a:pPr lvl="1" indent="-457200"/>
            <a:r>
              <a:rPr lang="en-US" dirty="0" err="1"/>
              <a:t>Fiftyone</a:t>
            </a:r>
            <a:endParaRPr lang="en-US" dirty="0"/>
          </a:p>
          <a:p>
            <a:pPr lvl="2" indent="-457200"/>
            <a:r>
              <a:rPr lang="en-US" dirty="0"/>
              <a:t>Customizable, fantastic integration with CVAT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CA2C4-DEE6-E3FD-CAC7-CAA773386458}"/>
              </a:ext>
            </a:extLst>
          </p:cNvPr>
          <p:cNvSpPr txBox="1"/>
          <p:nvPr/>
        </p:nvSpPr>
        <p:spPr>
          <a:xfrm>
            <a:off x="177787" y="1783856"/>
            <a:ext cx="2431190" cy="1492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“path/to/image.jpg"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{</a:t>
            </a:r>
            <a:r>
              <a:rPr lang="en-US" sz="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"detections"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7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sz="700" dirty="0">
                <a:solidFill>
                  <a:srgbClr val="ABB2BF"/>
                </a:solidFill>
                <a:latin typeface="Consolas" panose="020B0609020204030204" pitchFamily="49" charset="0"/>
              </a:rPr>
              <a:t>     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bbox</a:t>
            </a:r>
            <a:r>
              <a:rPr lang="en-US" sz="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7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0.26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0.24434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0.376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0.4482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r>
              <a:rPr lang="en-US" sz="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      "label"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“BOWL"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700" dirty="0">
                <a:solidFill>
                  <a:srgbClr val="ABB2BF"/>
                </a:solidFill>
                <a:latin typeface="Consolas" panose="020B0609020204030204" pitchFamily="49" charset="0"/>
              </a:rPr>
              <a:t>      </a:t>
            </a:r>
            <a:r>
              <a:rPr lang="en-US" sz="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"confidence"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0.9648606777191162</a:t>
            </a:r>
          </a:p>
          <a:p>
            <a:r>
              <a:rPr lang="en-US" sz="700" dirty="0">
                <a:solidFill>
                  <a:srgbClr val="D19A66"/>
                </a:solidFill>
                <a:latin typeface="Consolas" panose="020B0609020204030204" pitchFamily="49" charset="0"/>
              </a:rPr>
              <a:t>     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700" dirty="0">
                <a:solidFill>
                  <a:srgbClr val="ABB2BF"/>
                </a:solidFill>
                <a:latin typeface="Consolas" panose="020B0609020204030204" pitchFamily="49" charset="0"/>
              </a:rPr>
              <a:t>     ...</a:t>
            </a:r>
            <a:endParaRPr lang="en-US" sz="7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r>
              <a:rPr lang="en-US" sz="700" dirty="0">
                <a:solidFill>
                  <a:srgbClr val="ABB2BF"/>
                </a:solidFill>
                <a:latin typeface="Consolas" panose="020B0609020204030204" pitchFamily="49" charset="0"/>
              </a:rPr>
              <a:t>   </a:t>
            </a:r>
            <a:r>
              <a:rPr lang="en-US" sz="7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7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"validation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700" b="0" dirty="0">
              <a:solidFill>
                <a:srgbClr val="98C37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98C379"/>
                </a:solidFill>
                <a:latin typeface="Consolas" panose="020B0609020204030204" pitchFamily="49" charset="0"/>
              </a:rPr>
              <a:t>  </a:t>
            </a:r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00" dirty="0">
                <a:solidFill>
                  <a:srgbClr val="ABB2BF"/>
                </a:solidFill>
                <a:latin typeface="Consolas" panose="020B0609020204030204" pitchFamily="49" charset="0"/>
              </a:rPr>
              <a:t>  ...</a:t>
            </a:r>
            <a:endParaRPr lang="en-US" sz="700" dirty="0">
              <a:solidFill>
                <a:srgbClr val="98C379"/>
              </a:solidFill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b="0" dirty="0">
              <a:solidFill>
                <a:srgbClr val="98C37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FA14A-9F67-99EE-2A4A-751502F7E2E6}"/>
              </a:ext>
            </a:extLst>
          </p:cNvPr>
          <p:cNvSpPr txBox="1"/>
          <p:nvPr/>
        </p:nvSpPr>
        <p:spPr>
          <a:xfrm>
            <a:off x="1537850" y="3061128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Output of Inference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f8067012a_0_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dirty="0" err="1"/>
              <a:t>Fiftyone</a:t>
            </a:r>
            <a:r>
              <a:rPr lang="en-US" dirty="0"/>
              <a:t> Visualization</a:t>
            </a:r>
            <a:endParaRPr dirty="0"/>
          </a:p>
        </p:txBody>
      </p:sp>
      <p:sp>
        <p:nvSpPr>
          <p:cNvPr id="268" name="Google Shape;268;g25f8067012a_0_59"/>
          <p:cNvSpPr txBox="1">
            <a:spLocks noGrp="1"/>
          </p:cNvSpPr>
          <p:nvPr>
            <p:ph type="dt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Aug 2023</a:t>
            </a:r>
            <a:endParaRPr dirty="0"/>
          </a:p>
        </p:txBody>
      </p:sp>
      <p:sp>
        <p:nvSpPr>
          <p:cNvPr id="269" name="Google Shape;269;g25f8067012a_0_5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BOSTON FUSION PROPRIETARY</a:t>
            </a:r>
            <a:endParaRPr/>
          </a:p>
        </p:txBody>
      </p:sp>
      <p:pic>
        <p:nvPicPr>
          <p:cNvPr id="3" name="Picture 2" descr="A kitchen with a sink and a dishwasher">
            <a:extLst>
              <a:ext uri="{FF2B5EF4-FFF2-40B4-BE49-F238E27FC236}">
                <a16:creationId xmlns:a16="http://schemas.microsoft.com/office/drawing/2014/main" id="{769E8723-D38E-EF62-0D3B-B27DE215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384" y="1371600"/>
            <a:ext cx="7971232" cy="4471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23D231-982A-195C-A9FD-48FF22065C9C}"/>
              </a:ext>
            </a:extLst>
          </p:cNvPr>
          <p:cNvSpPr txBox="1"/>
          <p:nvPr/>
        </p:nvSpPr>
        <p:spPr>
          <a:xfrm>
            <a:off x="4505829" y="5843570"/>
            <a:ext cx="3535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Inference result </a:t>
            </a:r>
            <a:r>
              <a:rPr lang="en-US" b="1" dirty="0"/>
              <a:t>with </a:t>
            </a:r>
            <a:r>
              <a:rPr lang="en-US" dirty="0"/>
              <a:t>ground truth labels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F4FD11A-9695-1693-EBD3-8EE198E32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655912"/>
              </p:ext>
            </p:extLst>
          </p:nvPr>
        </p:nvGraphicFramePr>
        <p:xfrm>
          <a:off x="10863580" y="5950288"/>
          <a:ext cx="1163320" cy="718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393">
                  <a:extLst>
                    <a:ext uri="{9D8B030D-6E8A-4147-A177-3AD203B41FA5}">
                      <a16:colId xmlns:a16="http://schemas.microsoft.com/office/drawing/2014/main" val="739510323"/>
                    </a:ext>
                  </a:extLst>
                </a:gridCol>
                <a:gridCol w="503927">
                  <a:extLst>
                    <a:ext uri="{9D8B030D-6E8A-4147-A177-3AD203B41FA5}">
                      <a16:colId xmlns:a16="http://schemas.microsoft.com/office/drawing/2014/main" val="3552811524"/>
                    </a:ext>
                  </a:extLst>
                </a:gridCol>
              </a:tblGrid>
              <a:tr h="19510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Legend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257866"/>
                  </a:ext>
                </a:extLst>
              </a:tr>
              <a:tr h="229532">
                <a:tc>
                  <a:txBody>
                    <a:bodyPr/>
                    <a:lstStyle/>
                    <a:p>
                      <a:r>
                        <a:rPr lang="en-US" sz="800" dirty="0" err="1">
                          <a:solidFill>
                            <a:srgbClr val="009999"/>
                          </a:solidFill>
                          <a:highlight>
                            <a:srgbClr val="009999"/>
                          </a:highlight>
                        </a:rPr>
                        <a:t>colorrrrrrrr</a:t>
                      </a:r>
                      <a:endParaRPr lang="en-US" sz="800" dirty="0">
                        <a:solidFill>
                          <a:srgbClr val="009999"/>
                        </a:solidFill>
                        <a:highlight>
                          <a:srgbClr val="009999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775016"/>
                  </a:ext>
                </a:extLst>
              </a:tr>
              <a:tr h="229532">
                <a:tc>
                  <a:txBody>
                    <a:bodyPr/>
                    <a:lstStyle/>
                    <a:p>
                      <a:r>
                        <a:rPr lang="en-US" sz="800" dirty="0" err="1">
                          <a:solidFill>
                            <a:srgbClr val="000099"/>
                          </a:solidFill>
                          <a:highlight>
                            <a:srgbClr val="000099"/>
                          </a:highlight>
                        </a:rPr>
                        <a:t>colorrrrrrrr</a:t>
                      </a:r>
                      <a:endParaRPr lang="en-US" sz="800" dirty="0">
                        <a:solidFill>
                          <a:srgbClr val="000099"/>
                        </a:solidFill>
                        <a:highlight>
                          <a:srgbClr val="000099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10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30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f8067012a_0_59"/>
          <p:cNvSpPr txBox="1">
            <a:spLocks noGrp="1"/>
          </p:cNvSpPr>
          <p:nvPr>
            <p:ph type="title"/>
          </p:nvPr>
        </p:nvSpPr>
        <p:spPr>
          <a:xfrm>
            <a:off x="365760" y="365760"/>
            <a:ext cx="11460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dirty="0"/>
              <a:t>CVAT Annotation in Action</a:t>
            </a:r>
            <a:endParaRPr dirty="0"/>
          </a:p>
        </p:txBody>
      </p:sp>
      <p:sp>
        <p:nvSpPr>
          <p:cNvPr id="267" name="Google Shape;267;g25f8067012a_0_59"/>
          <p:cNvSpPr txBox="1">
            <a:spLocks noGrp="1"/>
          </p:cNvSpPr>
          <p:nvPr>
            <p:ph type="body" idx="1"/>
          </p:nvPr>
        </p:nvSpPr>
        <p:spPr>
          <a:xfrm>
            <a:off x="365760" y="1280160"/>
            <a:ext cx="11460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4162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  <a:p>
            <a:pPr marL="284162" lvl="0" indent="-106362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68" name="Google Shape;268;g25f8067012a_0_59"/>
          <p:cNvSpPr txBox="1">
            <a:spLocks noGrp="1"/>
          </p:cNvSpPr>
          <p:nvPr>
            <p:ph type="dt" idx="10"/>
          </p:nvPr>
        </p:nvSpPr>
        <p:spPr>
          <a:xfrm>
            <a:off x="0" y="6583800"/>
            <a:ext cx="1950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Aug 2023</a:t>
            </a:r>
            <a:endParaRPr dirty="0"/>
          </a:p>
        </p:txBody>
      </p:sp>
      <p:sp>
        <p:nvSpPr>
          <p:cNvPr id="269" name="Google Shape;269;g25f8067012a_0_59"/>
          <p:cNvSpPr txBox="1">
            <a:spLocks noGrp="1"/>
          </p:cNvSpPr>
          <p:nvPr>
            <p:ph type="ftr" idx="11"/>
          </p:nvPr>
        </p:nvSpPr>
        <p:spPr>
          <a:xfrm>
            <a:off x="2011680" y="6583800"/>
            <a:ext cx="8168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BOSTON FUSION PROPRIETARY</a:t>
            </a:r>
            <a:endParaRPr/>
          </a:p>
        </p:txBody>
      </p:sp>
      <p:pic>
        <p:nvPicPr>
          <p:cNvPr id="4" name="Online Media 3" title="pres cvat demo">
            <a:hlinkClick r:id="" action="ppaction://media"/>
            <a:extLst>
              <a:ext uri="{FF2B5EF4-FFF2-40B4-BE49-F238E27FC236}">
                <a16:creationId xmlns:a16="http://schemas.microsoft.com/office/drawing/2014/main" id="{A431DFA3-A6FC-4656-9A47-7780DDAE3D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61406" y="1289771"/>
            <a:ext cx="9069187" cy="5101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ston Fus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C4D64AB0B0429644E5F3F27C9C3B" ma:contentTypeVersion="3" ma:contentTypeDescription="Create a new document." ma:contentTypeScope="" ma:versionID="58a45764f43446454bb785a3a3eeeaa2">
  <xsd:schema xmlns:xsd="http://www.w3.org/2001/XMLSchema" xmlns:xs="http://www.w3.org/2001/XMLSchema" xmlns:p="http://schemas.microsoft.com/office/2006/metadata/properties" xmlns:ns3="89b57243-570f-4fcc-af54-4572078d7d2f" targetNamespace="http://schemas.microsoft.com/office/2006/metadata/properties" ma:root="true" ma:fieldsID="98940e569cc75dcb925d7f0b43a5d518" ns3:_="">
    <xsd:import namespace="89b57243-570f-4fcc-af54-4572078d7d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57243-570f-4fcc-af54-4572078d7d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2A491C-7948-419A-9A79-001803FA73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57243-570f-4fcc-af54-4572078d7d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E5AA18-9072-4F12-9DD5-1FAA67E12F4A}">
  <ds:schemaRefs>
    <ds:schemaRef ds:uri="89b57243-570f-4fcc-af54-4572078d7d2f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A9B373F-9CC8-4614-9170-C0EDDB1593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Alex_Internship_Presentation</Template>
  <TotalTime>1</TotalTime>
  <Words>871</Words>
  <Application>Microsoft Office PowerPoint</Application>
  <PresentationFormat>Widescreen</PresentationFormat>
  <Paragraphs>194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Consolas</vt:lpstr>
      <vt:lpstr>Arial</vt:lpstr>
      <vt:lpstr>Calibri</vt:lpstr>
      <vt:lpstr>Boston Fusion</vt:lpstr>
      <vt:lpstr>End of Internship Presentation Alex Lin</vt:lpstr>
      <vt:lpstr>Project Overview:  ARCLIGHT: Automated Clustering and Curriculum Learning Guided by Human Training  </vt:lpstr>
      <vt:lpstr>Baseline</vt:lpstr>
      <vt:lpstr>Baseline Framework</vt:lpstr>
      <vt:lpstr>Input Data  Front End</vt:lpstr>
      <vt:lpstr>Inferencing System</vt:lpstr>
      <vt:lpstr>Store Of Information</vt:lpstr>
      <vt:lpstr>Fiftyone Visualization</vt:lpstr>
      <vt:lpstr>CVAT Annotation in Action</vt:lpstr>
      <vt:lpstr>Summary</vt:lpstr>
      <vt:lpstr>Next Steps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of Internship Presentation Alex Lin</dc:title>
  <dc:creator>Alex Lin</dc:creator>
  <cp:lastModifiedBy>Alex Lin</cp:lastModifiedBy>
  <cp:revision>1</cp:revision>
  <cp:lastPrinted>2023-08-10T14:12:57Z</cp:lastPrinted>
  <dcterms:created xsi:type="dcterms:W3CDTF">2023-08-14T16:07:19Z</dcterms:created>
  <dcterms:modified xsi:type="dcterms:W3CDTF">2023-08-14T16:08:21Z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0x0101000667C4D64AB0B0429644E5F3F27C9C3B</vt:lpwstr>
  </property>
</Properties>
</file>